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57" r:id="rId3"/>
    <p:sldId id="279" r:id="rId4"/>
    <p:sldId id="258" r:id="rId5"/>
    <p:sldId id="259" r:id="rId6"/>
    <p:sldId id="262" r:id="rId7"/>
    <p:sldId id="280" r:id="rId8"/>
    <p:sldId id="260" r:id="rId9"/>
    <p:sldId id="264" r:id="rId10"/>
    <p:sldId id="261" r:id="rId11"/>
    <p:sldId id="276" r:id="rId12"/>
    <p:sldId id="277" r:id="rId13"/>
    <p:sldId id="278" r:id="rId14"/>
    <p:sldId id="263" r:id="rId15"/>
    <p:sldId id="269" r:id="rId16"/>
    <p:sldId id="270" r:id="rId17"/>
    <p:sldId id="290" r:id="rId18"/>
    <p:sldId id="281" r:id="rId19"/>
    <p:sldId id="283" r:id="rId20"/>
    <p:sldId id="282" r:id="rId21"/>
    <p:sldId id="285" r:id="rId22"/>
    <p:sldId id="287" r:id="rId23"/>
    <p:sldId id="288" r:id="rId24"/>
    <p:sldId id="289" r:id="rId25"/>
    <p:sldId id="29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g>
</file>

<file path=ppt/media/image5.jpg>
</file>

<file path=ppt/media/image6.jpg>
</file>

<file path=ppt/media/image7.gif>
</file>

<file path=ppt/media/image8.png>
</file>

<file path=ppt/media/image80.png>
</file>

<file path=ppt/media/image9.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FC0953-ECF8-4D78-AE49-789E27CD3EF0}" type="datetimeFigureOut">
              <a:rPr lang="en-IN" smtClean="0"/>
              <a:t>09-11-2023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34F2D4-79B5-44A1-84B8-8DFFEFA4F4BF}" type="slidenum">
              <a:rPr lang="en-IN" smtClean="0"/>
              <a:t>‹#›</a:t>
            </a:fld>
            <a:endParaRPr lang="en-IN"/>
          </a:p>
        </p:txBody>
      </p:sp>
    </p:spTree>
    <p:extLst>
      <p:ext uri="{BB962C8B-B14F-4D97-AF65-F5344CB8AC3E}">
        <p14:creationId xmlns:p14="http://schemas.microsoft.com/office/powerpoint/2010/main" val="13484578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4534F2D4-79B5-44A1-84B8-8DFFEFA4F4BF}" type="slidenum">
              <a:rPr lang="en-IN" smtClean="0"/>
              <a:t>1</a:t>
            </a:fld>
            <a:endParaRPr lang="en-IN"/>
          </a:p>
        </p:txBody>
      </p:sp>
    </p:spTree>
    <p:extLst>
      <p:ext uri="{BB962C8B-B14F-4D97-AF65-F5344CB8AC3E}">
        <p14:creationId xmlns:p14="http://schemas.microsoft.com/office/powerpoint/2010/main" val="533482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4534F2D4-79B5-44A1-84B8-8DFFEFA4F4BF}" type="slidenum">
              <a:rPr lang="en-IN" smtClean="0"/>
              <a:t>2</a:t>
            </a:fld>
            <a:endParaRPr lang="en-IN"/>
          </a:p>
        </p:txBody>
      </p:sp>
    </p:spTree>
    <p:extLst>
      <p:ext uri="{BB962C8B-B14F-4D97-AF65-F5344CB8AC3E}">
        <p14:creationId xmlns:p14="http://schemas.microsoft.com/office/powerpoint/2010/main" val="2054839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4534F2D4-79B5-44A1-84B8-8DFFEFA4F4BF}" type="slidenum">
              <a:rPr lang="en-IN" smtClean="0"/>
              <a:t>3</a:t>
            </a:fld>
            <a:endParaRPr lang="en-IN"/>
          </a:p>
        </p:txBody>
      </p:sp>
    </p:spTree>
    <p:extLst>
      <p:ext uri="{BB962C8B-B14F-4D97-AF65-F5344CB8AC3E}">
        <p14:creationId xmlns:p14="http://schemas.microsoft.com/office/powerpoint/2010/main" val="33365371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4534F2D4-79B5-44A1-84B8-8DFFEFA4F4BF}" type="slidenum">
              <a:rPr lang="en-IN" smtClean="0"/>
              <a:t>14</a:t>
            </a:fld>
            <a:endParaRPr lang="en-IN"/>
          </a:p>
        </p:txBody>
      </p:sp>
    </p:spTree>
    <p:extLst>
      <p:ext uri="{BB962C8B-B14F-4D97-AF65-F5344CB8AC3E}">
        <p14:creationId xmlns:p14="http://schemas.microsoft.com/office/powerpoint/2010/main" val="18938264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4534F2D4-79B5-44A1-84B8-8DFFEFA4F4BF}" type="slidenum">
              <a:rPr lang="en-IN" smtClean="0"/>
              <a:t>19</a:t>
            </a:fld>
            <a:endParaRPr lang="en-IN"/>
          </a:p>
        </p:txBody>
      </p:sp>
    </p:spTree>
    <p:extLst>
      <p:ext uri="{BB962C8B-B14F-4D97-AF65-F5344CB8AC3E}">
        <p14:creationId xmlns:p14="http://schemas.microsoft.com/office/powerpoint/2010/main" val="33408521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4534F2D4-79B5-44A1-84B8-8DFFEFA4F4BF}" type="slidenum">
              <a:rPr lang="en-IN" smtClean="0"/>
              <a:t>20</a:t>
            </a:fld>
            <a:endParaRPr lang="en-IN"/>
          </a:p>
        </p:txBody>
      </p:sp>
    </p:spTree>
    <p:extLst>
      <p:ext uri="{BB962C8B-B14F-4D97-AF65-F5344CB8AC3E}">
        <p14:creationId xmlns:p14="http://schemas.microsoft.com/office/powerpoint/2010/main" val="33142568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4534F2D4-79B5-44A1-84B8-8DFFEFA4F4BF}" type="slidenum">
              <a:rPr lang="en-IN" smtClean="0"/>
              <a:t>21</a:t>
            </a:fld>
            <a:endParaRPr lang="en-IN"/>
          </a:p>
        </p:txBody>
      </p:sp>
    </p:spTree>
    <p:extLst>
      <p:ext uri="{BB962C8B-B14F-4D97-AF65-F5344CB8AC3E}">
        <p14:creationId xmlns:p14="http://schemas.microsoft.com/office/powerpoint/2010/main" val="4037147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F7E94-BE02-9A45-9062-1449FB0E45C6}"/>
              </a:ext>
            </a:extLst>
          </p:cNvPr>
          <p:cNvSpPr>
            <a:spLocks noGrp="1"/>
          </p:cNvSpPr>
          <p:nvPr>
            <p:ph type="ctrTitle"/>
          </p:nvPr>
        </p:nvSpPr>
        <p:spPr>
          <a:xfrm>
            <a:off x="1524000" y="1122363"/>
            <a:ext cx="9144000" cy="2387600"/>
          </a:xfrm>
        </p:spPr>
        <p:txBody>
          <a:bodyPr anchor="b">
            <a:normAutofit/>
          </a:bodyPr>
          <a:lstStyle>
            <a:lvl1pPr algn="ctr">
              <a:defRPr sz="36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Subtitle 2">
            <a:extLst>
              <a:ext uri="{FF2B5EF4-FFF2-40B4-BE49-F238E27FC236}">
                <a16:creationId xmlns:a16="http://schemas.microsoft.com/office/drawing/2014/main" id="{46650E84-FCA6-BF46-947F-0E37FDBD2030}"/>
              </a:ext>
            </a:extLst>
          </p:cNvPr>
          <p:cNvSpPr>
            <a:spLocks noGrp="1"/>
          </p:cNvSpPr>
          <p:nvPr>
            <p:ph type="subTitle" idx="1"/>
          </p:nvPr>
        </p:nvSpPr>
        <p:spPr>
          <a:xfrm>
            <a:off x="1524000" y="3602037"/>
            <a:ext cx="9144000" cy="1655763"/>
          </a:xfrm>
        </p:spPr>
        <p:txBody>
          <a:bodyPr>
            <a:normAutofit/>
          </a:bodyPr>
          <a:lstStyle>
            <a:lvl1pPr marL="0" indent="0" algn="ctr">
              <a:buNone/>
              <a:defRPr sz="2800">
                <a:latin typeface="Times New Roman" panose="02020603050405020304" pitchFamily="18" charset="0"/>
                <a:cs typeface="Times New Roman" panose="02020603050405020304" pitchFamily="18"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5B9436B4-1720-2548-BCE3-CC2568995FDB}"/>
              </a:ext>
            </a:extLst>
          </p:cNvPr>
          <p:cNvSpPr>
            <a:spLocks noGrp="1"/>
          </p:cNvSpPr>
          <p:nvPr>
            <p:ph type="dt" sz="half" idx="10"/>
          </p:nvPr>
        </p:nvSpPr>
        <p:spPr>
          <a:xfrm>
            <a:off x="8669866" y="6356349"/>
            <a:ext cx="2743200" cy="365125"/>
          </a:xfrm>
          <a:prstGeom prst="rect">
            <a:avLst/>
          </a:prstGeom>
        </p:spPr>
        <p:txBody>
          <a:bodyPr/>
          <a:lstStyle/>
          <a:p>
            <a:fld id="{E1386DFD-5DC4-4DCB-818D-A6927AD24B89}" type="datetime1">
              <a:rPr lang="en-IN" smtClean="0"/>
              <a:t>09-11-2023</a:t>
            </a:fld>
            <a:endParaRPr lang="en-IN"/>
          </a:p>
        </p:txBody>
      </p:sp>
      <p:sp>
        <p:nvSpPr>
          <p:cNvPr id="5" name="Footer Placeholder 4">
            <a:extLst>
              <a:ext uri="{FF2B5EF4-FFF2-40B4-BE49-F238E27FC236}">
                <a16:creationId xmlns:a16="http://schemas.microsoft.com/office/drawing/2014/main" id="{CB98079D-0BF4-CD44-B92A-489A2C415B4C}"/>
              </a:ext>
            </a:extLst>
          </p:cNvPr>
          <p:cNvSpPr>
            <a:spLocks noGrp="1"/>
          </p:cNvSpPr>
          <p:nvPr>
            <p:ph type="ftr" sz="quarter" idx="11"/>
          </p:nvPr>
        </p:nvSpPr>
        <p:spPr>
          <a:xfrm>
            <a:off x="4038600" y="6356351"/>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63D7B34F-B4A6-AC47-A86D-866C0E2385F7}"/>
              </a:ext>
            </a:extLst>
          </p:cNvPr>
          <p:cNvSpPr>
            <a:spLocks noGrp="1"/>
          </p:cNvSpPr>
          <p:nvPr>
            <p:ph type="sldNum" sz="quarter" idx="12"/>
          </p:nvPr>
        </p:nvSpPr>
        <p:spPr>
          <a:xfrm>
            <a:off x="482600" y="6356350"/>
            <a:ext cx="2743200" cy="365125"/>
          </a:xfrm>
          <a:prstGeom prst="rect">
            <a:avLst/>
          </a:prstGeom>
        </p:spPr>
        <p:txBody>
          <a:bodyPr/>
          <a:lstStyle/>
          <a:p>
            <a:fld id="{B3DE6A19-2EAA-4C32-90E8-C719622181F1}" type="slidenum">
              <a:rPr lang="en-IN" smtClean="0"/>
              <a:t>‹#›</a:t>
            </a:fld>
            <a:endParaRPr lang="en-IN"/>
          </a:p>
        </p:txBody>
      </p:sp>
    </p:spTree>
    <p:extLst>
      <p:ext uri="{BB962C8B-B14F-4D97-AF65-F5344CB8AC3E}">
        <p14:creationId xmlns:p14="http://schemas.microsoft.com/office/powerpoint/2010/main" val="1404247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03D7-DD00-0748-8FFA-B2BC03BCA1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12826A-88C3-5743-B64C-B07D2BE58A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33BF11-5B50-CC4B-AA5F-9AF20D6D168B}"/>
              </a:ext>
            </a:extLst>
          </p:cNvPr>
          <p:cNvSpPr>
            <a:spLocks noGrp="1"/>
          </p:cNvSpPr>
          <p:nvPr>
            <p:ph type="dt" sz="half" idx="10"/>
          </p:nvPr>
        </p:nvSpPr>
        <p:spPr>
          <a:xfrm>
            <a:off x="838200" y="6356351"/>
            <a:ext cx="2743200" cy="365125"/>
          </a:xfrm>
          <a:prstGeom prst="rect">
            <a:avLst/>
          </a:prstGeom>
        </p:spPr>
        <p:txBody>
          <a:bodyPr/>
          <a:lstStyle/>
          <a:p>
            <a:fld id="{19CC331E-0545-4EAD-86EF-B604C9827FAB}" type="datetime1">
              <a:rPr lang="en-IN" smtClean="0"/>
              <a:t>09-11-2023</a:t>
            </a:fld>
            <a:endParaRPr lang="en-IN"/>
          </a:p>
        </p:txBody>
      </p:sp>
      <p:sp>
        <p:nvSpPr>
          <p:cNvPr id="5" name="Footer Placeholder 4">
            <a:extLst>
              <a:ext uri="{FF2B5EF4-FFF2-40B4-BE49-F238E27FC236}">
                <a16:creationId xmlns:a16="http://schemas.microsoft.com/office/drawing/2014/main" id="{9D0CF8D4-EC88-134C-BC2D-702B64D31477}"/>
              </a:ext>
            </a:extLst>
          </p:cNvPr>
          <p:cNvSpPr>
            <a:spLocks noGrp="1"/>
          </p:cNvSpPr>
          <p:nvPr>
            <p:ph type="ftr" sz="quarter" idx="11"/>
          </p:nvPr>
        </p:nvSpPr>
        <p:spPr>
          <a:xfrm>
            <a:off x="4038600" y="6356351"/>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54415D8A-E2CA-8E43-8878-75649038BB1B}"/>
              </a:ext>
            </a:extLst>
          </p:cNvPr>
          <p:cNvSpPr>
            <a:spLocks noGrp="1"/>
          </p:cNvSpPr>
          <p:nvPr>
            <p:ph type="sldNum" sz="quarter" idx="12"/>
          </p:nvPr>
        </p:nvSpPr>
        <p:spPr>
          <a:xfrm>
            <a:off x="8610600" y="6356351"/>
            <a:ext cx="2743200" cy="365125"/>
          </a:xfrm>
          <a:prstGeom prst="rect">
            <a:avLst/>
          </a:prstGeom>
        </p:spPr>
        <p:txBody>
          <a:bodyPr/>
          <a:lstStyle/>
          <a:p>
            <a:fld id="{B3DE6A19-2EAA-4C32-90E8-C719622181F1}" type="slidenum">
              <a:rPr lang="en-IN" smtClean="0"/>
              <a:t>‹#›</a:t>
            </a:fld>
            <a:endParaRPr lang="en-IN"/>
          </a:p>
        </p:txBody>
      </p:sp>
    </p:spTree>
    <p:extLst>
      <p:ext uri="{BB962C8B-B14F-4D97-AF65-F5344CB8AC3E}">
        <p14:creationId xmlns:p14="http://schemas.microsoft.com/office/powerpoint/2010/main" val="3124864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092ECA9-11B4-0F45-94F9-0FC941CF1721}"/>
              </a:ext>
            </a:extLst>
          </p:cNvPr>
          <p:cNvSpPr>
            <a:spLocks noGrp="1"/>
          </p:cNvSpPr>
          <p:nvPr>
            <p:ph type="title" orient="vert"/>
          </p:nvPr>
        </p:nvSpPr>
        <p:spPr>
          <a:xfrm>
            <a:off x="8724901" y="365126"/>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B3255D7-028B-5D4B-89B0-B5AD9EEF0C3F}"/>
              </a:ext>
            </a:extLst>
          </p:cNvPr>
          <p:cNvSpPr>
            <a:spLocks noGrp="1"/>
          </p:cNvSpPr>
          <p:nvPr>
            <p:ph type="body" orient="vert" idx="1"/>
          </p:nvPr>
        </p:nvSpPr>
        <p:spPr>
          <a:xfrm>
            <a:off x="838201" y="365126"/>
            <a:ext cx="7734300"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B0844-2774-6245-8C90-47C68BEA8BAA}"/>
              </a:ext>
            </a:extLst>
          </p:cNvPr>
          <p:cNvSpPr>
            <a:spLocks noGrp="1"/>
          </p:cNvSpPr>
          <p:nvPr>
            <p:ph type="dt" sz="half" idx="10"/>
          </p:nvPr>
        </p:nvSpPr>
        <p:spPr>
          <a:xfrm>
            <a:off x="838200" y="6356351"/>
            <a:ext cx="2743200" cy="365125"/>
          </a:xfrm>
          <a:prstGeom prst="rect">
            <a:avLst/>
          </a:prstGeom>
        </p:spPr>
        <p:txBody>
          <a:bodyPr/>
          <a:lstStyle/>
          <a:p>
            <a:fld id="{5B886EBF-BBF5-4D38-B1DC-73003D9F09D9}" type="datetime1">
              <a:rPr lang="en-IN" smtClean="0"/>
              <a:t>09-11-2023</a:t>
            </a:fld>
            <a:endParaRPr lang="en-IN"/>
          </a:p>
        </p:txBody>
      </p:sp>
      <p:sp>
        <p:nvSpPr>
          <p:cNvPr id="5" name="Footer Placeholder 4">
            <a:extLst>
              <a:ext uri="{FF2B5EF4-FFF2-40B4-BE49-F238E27FC236}">
                <a16:creationId xmlns:a16="http://schemas.microsoft.com/office/drawing/2014/main" id="{17E65D80-3CA0-DF4E-B0D2-D7B2532844C9}"/>
              </a:ext>
            </a:extLst>
          </p:cNvPr>
          <p:cNvSpPr>
            <a:spLocks noGrp="1"/>
          </p:cNvSpPr>
          <p:nvPr>
            <p:ph type="ftr" sz="quarter" idx="11"/>
          </p:nvPr>
        </p:nvSpPr>
        <p:spPr>
          <a:xfrm>
            <a:off x="4038600" y="6356351"/>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24E432B8-447B-714B-8A40-62A6716251D1}"/>
              </a:ext>
            </a:extLst>
          </p:cNvPr>
          <p:cNvSpPr>
            <a:spLocks noGrp="1"/>
          </p:cNvSpPr>
          <p:nvPr>
            <p:ph type="sldNum" sz="quarter" idx="12"/>
          </p:nvPr>
        </p:nvSpPr>
        <p:spPr>
          <a:xfrm>
            <a:off x="8610600" y="6356351"/>
            <a:ext cx="2743200" cy="365125"/>
          </a:xfrm>
          <a:prstGeom prst="rect">
            <a:avLst/>
          </a:prstGeom>
        </p:spPr>
        <p:txBody>
          <a:bodyPr/>
          <a:lstStyle/>
          <a:p>
            <a:fld id="{B3DE6A19-2EAA-4C32-90E8-C719622181F1}" type="slidenum">
              <a:rPr lang="en-IN" smtClean="0"/>
              <a:t>‹#›</a:t>
            </a:fld>
            <a:endParaRPr lang="en-IN"/>
          </a:p>
        </p:txBody>
      </p:sp>
    </p:spTree>
    <p:extLst>
      <p:ext uri="{BB962C8B-B14F-4D97-AF65-F5344CB8AC3E}">
        <p14:creationId xmlns:p14="http://schemas.microsoft.com/office/powerpoint/2010/main" val="1793845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9D7BE-8467-FA47-BC87-BEEAECA3B456}"/>
              </a:ext>
            </a:extLst>
          </p:cNvPr>
          <p:cNvSpPr>
            <a:spLocks noGrp="1"/>
          </p:cNvSpPr>
          <p:nvPr>
            <p:ph type="title"/>
          </p:nvPr>
        </p:nvSpPr>
        <p:spPr/>
        <p:txBody>
          <a:bodyPr>
            <a:normAutofit/>
          </a:bodyPr>
          <a:lstStyle>
            <a:lvl1pPr>
              <a:defRPr sz="36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2CD20FF2-3FE8-1248-A4BA-F5AE9648AA37}"/>
              </a:ext>
            </a:extLst>
          </p:cNvPr>
          <p:cNvSpPr>
            <a:spLocks noGrp="1"/>
          </p:cNvSpPr>
          <p:nvPr>
            <p:ph idx="1"/>
          </p:nvPr>
        </p:nvSpPr>
        <p:spPr>
          <a:xfrm>
            <a:off x="838200" y="1826685"/>
            <a:ext cx="10515600" cy="4351339"/>
          </a:xfrm>
        </p:spPr>
        <p:txBody>
          <a:bodyPr/>
          <a:lstStyle>
            <a:lvl1pPr>
              <a:defRPr>
                <a:latin typeface="Times New Roman" panose="02020603050405020304" pitchFamily="18" charset="0"/>
                <a:cs typeface="Times New Roman" panose="02020603050405020304" pitchFamily="18" charset="0"/>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0C397C0-5CA5-F14C-AA7D-A1EE12F4403D}"/>
              </a:ext>
            </a:extLst>
          </p:cNvPr>
          <p:cNvSpPr>
            <a:spLocks noGrp="1"/>
          </p:cNvSpPr>
          <p:nvPr>
            <p:ph type="dt" sz="half" idx="10"/>
          </p:nvPr>
        </p:nvSpPr>
        <p:spPr>
          <a:xfrm>
            <a:off x="8407399" y="6362702"/>
            <a:ext cx="2743200" cy="365125"/>
          </a:xfrm>
          <a:prstGeom prst="rect">
            <a:avLst/>
          </a:prstGeom>
        </p:spPr>
        <p:txBody>
          <a:bodyPr/>
          <a:lstStyle/>
          <a:p>
            <a:fld id="{95C9C530-E76C-43D2-A244-5C6AF4FF8410}" type="datetime1">
              <a:rPr lang="en-IN" smtClean="0"/>
              <a:t>09-11-2023</a:t>
            </a:fld>
            <a:endParaRPr lang="en-IN"/>
          </a:p>
        </p:txBody>
      </p:sp>
      <p:sp>
        <p:nvSpPr>
          <p:cNvPr id="5" name="Footer Placeholder 4">
            <a:extLst>
              <a:ext uri="{FF2B5EF4-FFF2-40B4-BE49-F238E27FC236}">
                <a16:creationId xmlns:a16="http://schemas.microsoft.com/office/drawing/2014/main" id="{2CEC006F-A7FD-6846-A942-B3569196CF9C}"/>
              </a:ext>
            </a:extLst>
          </p:cNvPr>
          <p:cNvSpPr>
            <a:spLocks noGrp="1"/>
          </p:cNvSpPr>
          <p:nvPr>
            <p:ph type="ftr" sz="quarter" idx="11"/>
          </p:nvPr>
        </p:nvSpPr>
        <p:spPr>
          <a:xfrm>
            <a:off x="4038600" y="6356351"/>
            <a:ext cx="4114800" cy="365125"/>
          </a:xfrm>
          <a:prstGeom prst="rect">
            <a:avLst/>
          </a:prstGeom>
        </p:spPr>
        <p:txBody>
          <a:bodyPr/>
          <a:lstStyle/>
          <a:p>
            <a:endParaRPr lang="en-IN" dirty="0"/>
          </a:p>
        </p:txBody>
      </p:sp>
      <p:sp>
        <p:nvSpPr>
          <p:cNvPr id="6" name="Slide Number Placeholder 5">
            <a:extLst>
              <a:ext uri="{FF2B5EF4-FFF2-40B4-BE49-F238E27FC236}">
                <a16:creationId xmlns:a16="http://schemas.microsoft.com/office/drawing/2014/main" id="{81BF61AC-F887-AE4C-BD7C-AC1FDE24B836}"/>
              </a:ext>
            </a:extLst>
          </p:cNvPr>
          <p:cNvSpPr>
            <a:spLocks noGrp="1"/>
          </p:cNvSpPr>
          <p:nvPr>
            <p:ph type="sldNum" sz="quarter" idx="12"/>
          </p:nvPr>
        </p:nvSpPr>
        <p:spPr>
          <a:xfrm>
            <a:off x="838200" y="6311901"/>
            <a:ext cx="2743200" cy="365125"/>
          </a:xfrm>
          <a:prstGeom prst="rect">
            <a:avLst/>
          </a:prstGeom>
        </p:spPr>
        <p:txBody>
          <a:bodyPr/>
          <a:lstStyle/>
          <a:p>
            <a:fld id="{B3DE6A19-2EAA-4C32-90E8-C719622181F1}" type="slidenum">
              <a:rPr lang="en-IN" smtClean="0"/>
              <a:t>‹#›</a:t>
            </a:fld>
            <a:endParaRPr lang="en-IN"/>
          </a:p>
        </p:txBody>
      </p:sp>
    </p:spTree>
    <p:extLst>
      <p:ext uri="{BB962C8B-B14F-4D97-AF65-F5344CB8AC3E}">
        <p14:creationId xmlns:p14="http://schemas.microsoft.com/office/powerpoint/2010/main" val="4247355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7D49B-FD14-D446-91B5-0CC55D140B6D}"/>
              </a:ext>
            </a:extLst>
          </p:cNvPr>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56E7AB3-B6DD-9E47-BE1A-4E24B6AA5978}"/>
              </a:ext>
            </a:extLst>
          </p:cNvPr>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E64115-4182-7A4B-A588-4C67C2305BD2}"/>
              </a:ext>
            </a:extLst>
          </p:cNvPr>
          <p:cNvSpPr>
            <a:spLocks noGrp="1"/>
          </p:cNvSpPr>
          <p:nvPr>
            <p:ph type="dt" sz="half" idx="10"/>
          </p:nvPr>
        </p:nvSpPr>
        <p:spPr>
          <a:xfrm>
            <a:off x="838200" y="6356351"/>
            <a:ext cx="2743200" cy="365125"/>
          </a:xfrm>
          <a:prstGeom prst="rect">
            <a:avLst/>
          </a:prstGeom>
        </p:spPr>
        <p:txBody>
          <a:bodyPr/>
          <a:lstStyle/>
          <a:p>
            <a:fld id="{9D8850BB-BDD9-43B7-881B-EB2D4BE2F2E7}" type="datetime1">
              <a:rPr lang="en-IN" smtClean="0"/>
              <a:t>09-11-2023</a:t>
            </a:fld>
            <a:endParaRPr lang="en-IN"/>
          </a:p>
        </p:txBody>
      </p:sp>
      <p:sp>
        <p:nvSpPr>
          <p:cNvPr id="5" name="Footer Placeholder 4">
            <a:extLst>
              <a:ext uri="{FF2B5EF4-FFF2-40B4-BE49-F238E27FC236}">
                <a16:creationId xmlns:a16="http://schemas.microsoft.com/office/drawing/2014/main" id="{81B42A63-2CB1-A24E-954D-7D7D93797548}"/>
              </a:ext>
            </a:extLst>
          </p:cNvPr>
          <p:cNvSpPr>
            <a:spLocks noGrp="1"/>
          </p:cNvSpPr>
          <p:nvPr>
            <p:ph type="ftr" sz="quarter" idx="11"/>
          </p:nvPr>
        </p:nvSpPr>
        <p:spPr>
          <a:xfrm>
            <a:off x="4038600" y="6356351"/>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2358B48E-845C-4840-95A9-377C3D3B4AD0}"/>
              </a:ext>
            </a:extLst>
          </p:cNvPr>
          <p:cNvSpPr>
            <a:spLocks noGrp="1"/>
          </p:cNvSpPr>
          <p:nvPr>
            <p:ph type="sldNum" sz="quarter" idx="12"/>
          </p:nvPr>
        </p:nvSpPr>
        <p:spPr>
          <a:xfrm>
            <a:off x="8610600" y="6356351"/>
            <a:ext cx="2743200" cy="365125"/>
          </a:xfrm>
          <a:prstGeom prst="rect">
            <a:avLst/>
          </a:prstGeom>
        </p:spPr>
        <p:txBody>
          <a:bodyPr/>
          <a:lstStyle/>
          <a:p>
            <a:fld id="{B3DE6A19-2EAA-4C32-90E8-C719622181F1}" type="slidenum">
              <a:rPr lang="en-IN" smtClean="0"/>
              <a:t>‹#›</a:t>
            </a:fld>
            <a:endParaRPr lang="en-IN"/>
          </a:p>
        </p:txBody>
      </p:sp>
    </p:spTree>
    <p:extLst>
      <p:ext uri="{BB962C8B-B14F-4D97-AF65-F5344CB8AC3E}">
        <p14:creationId xmlns:p14="http://schemas.microsoft.com/office/powerpoint/2010/main" val="4288731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8C3E4-95D0-D041-BD41-2F9A8ED5E3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325F08-48C2-644B-ADE9-A7FD0DFF50E6}"/>
              </a:ext>
            </a:extLst>
          </p:cNvPr>
          <p:cNvSpPr>
            <a:spLocks noGrp="1"/>
          </p:cNvSpPr>
          <p:nvPr>
            <p:ph sz="half" idx="1"/>
          </p:nvPr>
        </p:nvSpPr>
        <p:spPr>
          <a:xfrm>
            <a:off x="838200" y="1825625"/>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581F2CF-1A8D-D440-A80C-A89DA67A6268}"/>
              </a:ext>
            </a:extLst>
          </p:cNvPr>
          <p:cNvSpPr>
            <a:spLocks noGrp="1"/>
          </p:cNvSpPr>
          <p:nvPr>
            <p:ph sz="half" idx="2"/>
          </p:nvPr>
        </p:nvSpPr>
        <p:spPr>
          <a:xfrm>
            <a:off x="6172200" y="1825625"/>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BC2C35B-5647-C74B-B437-00CFE688B431}"/>
              </a:ext>
            </a:extLst>
          </p:cNvPr>
          <p:cNvSpPr>
            <a:spLocks noGrp="1"/>
          </p:cNvSpPr>
          <p:nvPr>
            <p:ph type="dt" sz="half" idx="10"/>
          </p:nvPr>
        </p:nvSpPr>
        <p:spPr>
          <a:xfrm>
            <a:off x="838200" y="6356351"/>
            <a:ext cx="2743200" cy="365125"/>
          </a:xfrm>
          <a:prstGeom prst="rect">
            <a:avLst/>
          </a:prstGeom>
        </p:spPr>
        <p:txBody>
          <a:bodyPr/>
          <a:lstStyle/>
          <a:p>
            <a:fld id="{9A554EC5-9226-4D4A-B07C-AFD027453DA3}" type="datetime1">
              <a:rPr lang="en-IN" smtClean="0"/>
              <a:t>09-11-2023</a:t>
            </a:fld>
            <a:endParaRPr lang="en-IN"/>
          </a:p>
        </p:txBody>
      </p:sp>
      <p:sp>
        <p:nvSpPr>
          <p:cNvPr id="6" name="Footer Placeholder 5">
            <a:extLst>
              <a:ext uri="{FF2B5EF4-FFF2-40B4-BE49-F238E27FC236}">
                <a16:creationId xmlns:a16="http://schemas.microsoft.com/office/drawing/2014/main" id="{76678282-95C5-2749-9540-97EF5B659F73}"/>
              </a:ext>
            </a:extLst>
          </p:cNvPr>
          <p:cNvSpPr>
            <a:spLocks noGrp="1"/>
          </p:cNvSpPr>
          <p:nvPr>
            <p:ph type="ftr" sz="quarter" idx="11"/>
          </p:nvPr>
        </p:nvSpPr>
        <p:spPr>
          <a:xfrm>
            <a:off x="4038600" y="6356351"/>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16B0FAAF-9653-E04F-94F2-4224F38BCCD8}"/>
              </a:ext>
            </a:extLst>
          </p:cNvPr>
          <p:cNvSpPr>
            <a:spLocks noGrp="1"/>
          </p:cNvSpPr>
          <p:nvPr>
            <p:ph type="sldNum" sz="quarter" idx="12"/>
          </p:nvPr>
        </p:nvSpPr>
        <p:spPr>
          <a:xfrm>
            <a:off x="8610600" y="6356351"/>
            <a:ext cx="2743200" cy="365125"/>
          </a:xfrm>
          <a:prstGeom prst="rect">
            <a:avLst/>
          </a:prstGeom>
        </p:spPr>
        <p:txBody>
          <a:bodyPr/>
          <a:lstStyle/>
          <a:p>
            <a:fld id="{B3DE6A19-2EAA-4C32-90E8-C719622181F1}" type="slidenum">
              <a:rPr lang="en-IN" smtClean="0"/>
              <a:t>‹#›</a:t>
            </a:fld>
            <a:endParaRPr lang="en-IN"/>
          </a:p>
        </p:txBody>
      </p:sp>
    </p:spTree>
    <p:extLst>
      <p:ext uri="{BB962C8B-B14F-4D97-AF65-F5344CB8AC3E}">
        <p14:creationId xmlns:p14="http://schemas.microsoft.com/office/powerpoint/2010/main" val="3463870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B7240-9A7C-CF46-A50F-913546492D5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ADA3D2-A89B-9342-A622-CF0D36725DE6}"/>
              </a:ext>
            </a:extLst>
          </p:cNvPr>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DE86EF-5EF1-F74B-97C2-CDA3362ED23D}"/>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23AD070-654E-214E-B651-0E16996FFFFA}"/>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15334D-7F3A-EA40-866D-AB3C425FECF9}"/>
              </a:ext>
            </a:extLst>
          </p:cNvPr>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691819-88AD-1E47-A20A-21A14DF14B0A}"/>
              </a:ext>
            </a:extLst>
          </p:cNvPr>
          <p:cNvSpPr>
            <a:spLocks noGrp="1"/>
          </p:cNvSpPr>
          <p:nvPr>
            <p:ph type="dt" sz="half" idx="10"/>
          </p:nvPr>
        </p:nvSpPr>
        <p:spPr>
          <a:xfrm>
            <a:off x="838200" y="6356351"/>
            <a:ext cx="2743200" cy="365125"/>
          </a:xfrm>
          <a:prstGeom prst="rect">
            <a:avLst/>
          </a:prstGeom>
        </p:spPr>
        <p:txBody>
          <a:bodyPr/>
          <a:lstStyle/>
          <a:p>
            <a:fld id="{C416F027-669E-4749-9032-4117141023EE}" type="datetime1">
              <a:rPr lang="en-IN" smtClean="0"/>
              <a:t>09-11-2023</a:t>
            </a:fld>
            <a:endParaRPr lang="en-IN"/>
          </a:p>
        </p:txBody>
      </p:sp>
      <p:sp>
        <p:nvSpPr>
          <p:cNvPr id="8" name="Footer Placeholder 7">
            <a:extLst>
              <a:ext uri="{FF2B5EF4-FFF2-40B4-BE49-F238E27FC236}">
                <a16:creationId xmlns:a16="http://schemas.microsoft.com/office/drawing/2014/main" id="{42E5BACE-5675-9D40-9F4F-E9921987F400}"/>
              </a:ext>
            </a:extLst>
          </p:cNvPr>
          <p:cNvSpPr>
            <a:spLocks noGrp="1"/>
          </p:cNvSpPr>
          <p:nvPr>
            <p:ph type="ftr" sz="quarter" idx="11"/>
          </p:nvPr>
        </p:nvSpPr>
        <p:spPr>
          <a:xfrm>
            <a:off x="4038600" y="6356351"/>
            <a:ext cx="4114800" cy="365125"/>
          </a:xfrm>
          <a:prstGeom prst="rect">
            <a:avLst/>
          </a:prstGeom>
        </p:spPr>
        <p:txBody>
          <a:bodyPr/>
          <a:lstStyle/>
          <a:p>
            <a:endParaRPr lang="en-IN"/>
          </a:p>
        </p:txBody>
      </p:sp>
      <p:sp>
        <p:nvSpPr>
          <p:cNvPr id="9" name="Slide Number Placeholder 8">
            <a:extLst>
              <a:ext uri="{FF2B5EF4-FFF2-40B4-BE49-F238E27FC236}">
                <a16:creationId xmlns:a16="http://schemas.microsoft.com/office/drawing/2014/main" id="{8E0F5B13-59D2-5A41-B943-5F246081004D}"/>
              </a:ext>
            </a:extLst>
          </p:cNvPr>
          <p:cNvSpPr>
            <a:spLocks noGrp="1"/>
          </p:cNvSpPr>
          <p:nvPr>
            <p:ph type="sldNum" sz="quarter" idx="12"/>
          </p:nvPr>
        </p:nvSpPr>
        <p:spPr>
          <a:xfrm>
            <a:off x="8610600" y="6356351"/>
            <a:ext cx="2743200" cy="365125"/>
          </a:xfrm>
          <a:prstGeom prst="rect">
            <a:avLst/>
          </a:prstGeom>
        </p:spPr>
        <p:txBody>
          <a:bodyPr/>
          <a:lstStyle/>
          <a:p>
            <a:fld id="{B3DE6A19-2EAA-4C32-90E8-C719622181F1}" type="slidenum">
              <a:rPr lang="en-IN" smtClean="0"/>
              <a:t>‹#›</a:t>
            </a:fld>
            <a:endParaRPr lang="en-IN"/>
          </a:p>
        </p:txBody>
      </p:sp>
    </p:spTree>
    <p:extLst>
      <p:ext uri="{BB962C8B-B14F-4D97-AF65-F5344CB8AC3E}">
        <p14:creationId xmlns:p14="http://schemas.microsoft.com/office/powerpoint/2010/main" val="3609065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6E827-A917-7549-A733-3976261C2A7C}"/>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45DCA6C4-E35C-224C-9307-A887F1DC4141}"/>
              </a:ext>
            </a:extLst>
          </p:cNvPr>
          <p:cNvSpPr>
            <a:spLocks noGrp="1"/>
          </p:cNvSpPr>
          <p:nvPr>
            <p:ph type="dt" sz="half" idx="10"/>
          </p:nvPr>
        </p:nvSpPr>
        <p:spPr>
          <a:xfrm>
            <a:off x="8610600" y="6356351"/>
            <a:ext cx="2743200" cy="365125"/>
          </a:xfrm>
          <a:prstGeom prst="rect">
            <a:avLst/>
          </a:prstGeom>
        </p:spPr>
        <p:txBody>
          <a:bodyPr/>
          <a:lstStyle/>
          <a:p>
            <a:fld id="{54FB1058-155B-4EE1-BF72-E52A98B755F4}" type="datetime1">
              <a:rPr lang="en-IN" smtClean="0"/>
              <a:t>09-11-2023</a:t>
            </a:fld>
            <a:endParaRPr lang="en-IN"/>
          </a:p>
        </p:txBody>
      </p:sp>
      <p:sp>
        <p:nvSpPr>
          <p:cNvPr id="4" name="Footer Placeholder 3">
            <a:extLst>
              <a:ext uri="{FF2B5EF4-FFF2-40B4-BE49-F238E27FC236}">
                <a16:creationId xmlns:a16="http://schemas.microsoft.com/office/drawing/2014/main" id="{FAE571E2-C2E8-4E42-8B5C-F20315D167F9}"/>
              </a:ext>
            </a:extLst>
          </p:cNvPr>
          <p:cNvSpPr>
            <a:spLocks noGrp="1"/>
          </p:cNvSpPr>
          <p:nvPr>
            <p:ph type="ftr" sz="quarter" idx="11"/>
          </p:nvPr>
        </p:nvSpPr>
        <p:spPr>
          <a:xfrm>
            <a:off x="4038600" y="6356351"/>
            <a:ext cx="4114800" cy="365125"/>
          </a:xfrm>
          <a:prstGeom prst="rect">
            <a:avLst/>
          </a:prstGeom>
        </p:spPr>
        <p:txBody>
          <a:bodyPr/>
          <a:lstStyle/>
          <a:p>
            <a:endParaRPr lang="en-IN"/>
          </a:p>
        </p:txBody>
      </p:sp>
      <p:sp>
        <p:nvSpPr>
          <p:cNvPr id="5" name="Slide Number Placeholder 4">
            <a:extLst>
              <a:ext uri="{FF2B5EF4-FFF2-40B4-BE49-F238E27FC236}">
                <a16:creationId xmlns:a16="http://schemas.microsoft.com/office/drawing/2014/main" id="{DDDED733-939E-2148-A95E-47077E5D6314}"/>
              </a:ext>
            </a:extLst>
          </p:cNvPr>
          <p:cNvSpPr>
            <a:spLocks noGrp="1"/>
          </p:cNvSpPr>
          <p:nvPr>
            <p:ph type="sldNum" sz="quarter" idx="12"/>
          </p:nvPr>
        </p:nvSpPr>
        <p:spPr>
          <a:xfrm>
            <a:off x="711200" y="6263218"/>
            <a:ext cx="2743200" cy="365125"/>
          </a:xfrm>
          <a:prstGeom prst="rect">
            <a:avLst/>
          </a:prstGeom>
        </p:spPr>
        <p:txBody>
          <a:bodyPr/>
          <a:lstStyle/>
          <a:p>
            <a:fld id="{B3DE6A19-2EAA-4C32-90E8-C719622181F1}" type="slidenum">
              <a:rPr lang="en-IN" smtClean="0"/>
              <a:t>‹#›</a:t>
            </a:fld>
            <a:endParaRPr lang="en-IN" dirty="0"/>
          </a:p>
        </p:txBody>
      </p:sp>
    </p:spTree>
    <p:extLst>
      <p:ext uri="{BB962C8B-B14F-4D97-AF65-F5344CB8AC3E}">
        <p14:creationId xmlns:p14="http://schemas.microsoft.com/office/powerpoint/2010/main" val="2344078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2AAF3A-3FEB-F143-A7B5-3828A3520520}"/>
              </a:ext>
            </a:extLst>
          </p:cNvPr>
          <p:cNvSpPr>
            <a:spLocks noGrp="1"/>
          </p:cNvSpPr>
          <p:nvPr>
            <p:ph type="dt" sz="half" idx="10"/>
          </p:nvPr>
        </p:nvSpPr>
        <p:spPr>
          <a:xfrm>
            <a:off x="838200" y="6356351"/>
            <a:ext cx="2743200" cy="365125"/>
          </a:xfrm>
          <a:prstGeom prst="rect">
            <a:avLst/>
          </a:prstGeom>
        </p:spPr>
        <p:txBody>
          <a:bodyPr/>
          <a:lstStyle/>
          <a:p>
            <a:fld id="{B5B627F2-5DD9-4141-8622-3682F925F8ED}" type="datetime1">
              <a:rPr lang="en-IN" smtClean="0"/>
              <a:t>09-11-2023</a:t>
            </a:fld>
            <a:endParaRPr lang="en-IN"/>
          </a:p>
        </p:txBody>
      </p:sp>
      <p:sp>
        <p:nvSpPr>
          <p:cNvPr id="3" name="Footer Placeholder 2">
            <a:extLst>
              <a:ext uri="{FF2B5EF4-FFF2-40B4-BE49-F238E27FC236}">
                <a16:creationId xmlns:a16="http://schemas.microsoft.com/office/drawing/2014/main" id="{BEBA8D13-6D31-624A-BA24-CD6B8FF10101}"/>
              </a:ext>
            </a:extLst>
          </p:cNvPr>
          <p:cNvSpPr>
            <a:spLocks noGrp="1"/>
          </p:cNvSpPr>
          <p:nvPr>
            <p:ph type="ftr" sz="quarter" idx="11"/>
          </p:nvPr>
        </p:nvSpPr>
        <p:spPr>
          <a:xfrm>
            <a:off x="4038600" y="6356351"/>
            <a:ext cx="4114800" cy="365125"/>
          </a:xfrm>
          <a:prstGeom prst="rect">
            <a:avLst/>
          </a:prstGeom>
        </p:spPr>
        <p:txBody>
          <a:bodyPr/>
          <a:lstStyle/>
          <a:p>
            <a:endParaRPr lang="en-IN"/>
          </a:p>
        </p:txBody>
      </p:sp>
      <p:sp>
        <p:nvSpPr>
          <p:cNvPr id="4" name="Slide Number Placeholder 3">
            <a:extLst>
              <a:ext uri="{FF2B5EF4-FFF2-40B4-BE49-F238E27FC236}">
                <a16:creationId xmlns:a16="http://schemas.microsoft.com/office/drawing/2014/main" id="{0F6B2883-BD7C-D844-ADA8-0B3BFA6B8353}"/>
              </a:ext>
            </a:extLst>
          </p:cNvPr>
          <p:cNvSpPr>
            <a:spLocks noGrp="1"/>
          </p:cNvSpPr>
          <p:nvPr>
            <p:ph type="sldNum" sz="quarter" idx="12"/>
          </p:nvPr>
        </p:nvSpPr>
        <p:spPr>
          <a:xfrm>
            <a:off x="8610600" y="6356351"/>
            <a:ext cx="2743200" cy="365125"/>
          </a:xfrm>
          <a:prstGeom prst="rect">
            <a:avLst/>
          </a:prstGeom>
        </p:spPr>
        <p:txBody>
          <a:bodyPr/>
          <a:lstStyle/>
          <a:p>
            <a:fld id="{B3DE6A19-2EAA-4C32-90E8-C719622181F1}" type="slidenum">
              <a:rPr lang="en-IN" smtClean="0"/>
              <a:t>‹#›</a:t>
            </a:fld>
            <a:endParaRPr lang="en-IN"/>
          </a:p>
        </p:txBody>
      </p:sp>
    </p:spTree>
    <p:extLst>
      <p:ext uri="{BB962C8B-B14F-4D97-AF65-F5344CB8AC3E}">
        <p14:creationId xmlns:p14="http://schemas.microsoft.com/office/powerpoint/2010/main" val="118991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6B88B-E4B2-8F4F-B312-99069E934F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1B8816F-7C9A-6941-AB5E-F714B7BB1FD2}"/>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EF52E3B-1E34-C048-AC30-905D39D4E898}"/>
              </a:ext>
            </a:extLst>
          </p:cNvPr>
          <p:cNvSpPr>
            <a:spLocks noGrp="1"/>
          </p:cNvSpPr>
          <p:nvPr>
            <p:ph type="body" sz="half" idx="2"/>
          </p:nvPr>
        </p:nvSpPr>
        <p:spPr>
          <a:xfrm>
            <a:off x="839788" y="2057401"/>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B352D6-8B20-1E43-BD8E-08A6417721AE}"/>
              </a:ext>
            </a:extLst>
          </p:cNvPr>
          <p:cNvSpPr>
            <a:spLocks noGrp="1"/>
          </p:cNvSpPr>
          <p:nvPr>
            <p:ph type="dt" sz="half" idx="10"/>
          </p:nvPr>
        </p:nvSpPr>
        <p:spPr>
          <a:xfrm>
            <a:off x="838200" y="6356351"/>
            <a:ext cx="2743200" cy="365125"/>
          </a:xfrm>
          <a:prstGeom prst="rect">
            <a:avLst/>
          </a:prstGeom>
        </p:spPr>
        <p:txBody>
          <a:bodyPr/>
          <a:lstStyle/>
          <a:p>
            <a:fld id="{D3507573-C90D-4FBF-8C75-48FCAB9ACCD6}" type="datetime1">
              <a:rPr lang="en-IN" smtClean="0"/>
              <a:t>09-11-2023</a:t>
            </a:fld>
            <a:endParaRPr lang="en-IN"/>
          </a:p>
        </p:txBody>
      </p:sp>
      <p:sp>
        <p:nvSpPr>
          <p:cNvPr id="6" name="Footer Placeholder 5">
            <a:extLst>
              <a:ext uri="{FF2B5EF4-FFF2-40B4-BE49-F238E27FC236}">
                <a16:creationId xmlns:a16="http://schemas.microsoft.com/office/drawing/2014/main" id="{29137D3C-9157-6A4D-B3FC-7B226ED29222}"/>
              </a:ext>
            </a:extLst>
          </p:cNvPr>
          <p:cNvSpPr>
            <a:spLocks noGrp="1"/>
          </p:cNvSpPr>
          <p:nvPr>
            <p:ph type="ftr" sz="quarter" idx="11"/>
          </p:nvPr>
        </p:nvSpPr>
        <p:spPr>
          <a:xfrm>
            <a:off x="4038600" y="6356351"/>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49DB182A-4BF9-5F41-A908-DFC23E64724F}"/>
              </a:ext>
            </a:extLst>
          </p:cNvPr>
          <p:cNvSpPr>
            <a:spLocks noGrp="1"/>
          </p:cNvSpPr>
          <p:nvPr>
            <p:ph type="sldNum" sz="quarter" idx="12"/>
          </p:nvPr>
        </p:nvSpPr>
        <p:spPr>
          <a:xfrm>
            <a:off x="8610600" y="6356351"/>
            <a:ext cx="2743200" cy="365125"/>
          </a:xfrm>
          <a:prstGeom prst="rect">
            <a:avLst/>
          </a:prstGeom>
        </p:spPr>
        <p:txBody>
          <a:bodyPr/>
          <a:lstStyle/>
          <a:p>
            <a:fld id="{B3DE6A19-2EAA-4C32-90E8-C719622181F1}" type="slidenum">
              <a:rPr lang="en-IN" smtClean="0"/>
              <a:t>‹#›</a:t>
            </a:fld>
            <a:endParaRPr lang="en-IN"/>
          </a:p>
        </p:txBody>
      </p:sp>
    </p:spTree>
    <p:extLst>
      <p:ext uri="{BB962C8B-B14F-4D97-AF65-F5344CB8AC3E}">
        <p14:creationId xmlns:p14="http://schemas.microsoft.com/office/powerpoint/2010/main" val="5539120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9A1F0-B270-7049-988F-77C6A532A9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D030449-C0AC-0F4D-8B00-58157086C3C8}"/>
              </a:ext>
            </a:extLst>
          </p:cNvPr>
          <p:cNvSpPr>
            <a:spLocks noGrp="1"/>
          </p:cNvSpPr>
          <p:nvPr>
            <p:ph type="pic" idx="1"/>
          </p:nvPr>
        </p:nvSpPr>
        <p:spPr>
          <a:xfrm>
            <a:off x="5183188" y="987426"/>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0489FE3-E19C-3343-8DBD-230EB8ACF5F7}"/>
              </a:ext>
            </a:extLst>
          </p:cNvPr>
          <p:cNvSpPr>
            <a:spLocks noGrp="1"/>
          </p:cNvSpPr>
          <p:nvPr>
            <p:ph type="body" sz="half" idx="2"/>
          </p:nvPr>
        </p:nvSpPr>
        <p:spPr>
          <a:xfrm>
            <a:off x="839788" y="2057401"/>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E31E9A-72CE-7744-90AD-CBA84005AD5F}"/>
              </a:ext>
            </a:extLst>
          </p:cNvPr>
          <p:cNvSpPr>
            <a:spLocks noGrp="1"/>
          </p:cNvSpPr>
          <p:nvPr>
            <p:ph type="dt" sz="half" idx="10"/>
          </p:nvPr>
        </p:nvSpPr>
        <p:spPr>
          <a:xfrm>
            <a:off x="838200" y="6356351"/>
            <a:ext cx="2743200" cy="365125"/>
          </a:xfrm>
          <a:prstGeom prst="rect">
            <a:avLst/>
          </a:prstGeom>
        </p:spPr>
        <p:txBody>
          <a:bodyPr/>
          <a:lstStyle/>
          <a:p>
            <a:fld id="{E6BEEF75-9C76-46EC-A3D7-B1705C53B10C}" type="datetime1">
              <a:rPr lang="en-IN" smtClean="0"/>
              <a:t>09-11-2023</a:t>
            </a:fld>
            <a:endParaRPr lang="en-IN"/>
          </a:p>
        </p:txBody>
      </p:sp>
      <p:sp>
        <p:nvSpPr>
          <p:cNvPr id="6" name="Footer Placeholder 5">
            <a:extLst>
              <a:ext uri="{FF2B5EF4-FFF2-40B4-BE49-F238E27FC236}">
                <a16:creationId xmlns:a16="http://schemas.microsoft.com/office/drawing/2014/main" id="{9EB8B379-1EF7-534A-B2FF-EA8F195410E2}"/>
              </a:ext>
            </a:extLst>
          </p:cNvPr>
          <p:cNvSpPr>
            <a:spLocks noGrp="1"/>
          </p:cNvSpPr>
          <p:nvPr>
            <p:ph type="ftr" sz="quarter" idx="11"/>
          </p:nvPr>
        </p:nvSpPr>
        <p:spPr>
          <a:xfrm>
            <a:off x="4038600" y="6356351"/>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B761B19C-BEAD-AC49-8528-67569E0DF942}"/>
              </a:ext>
            </a:extLst>
          </p:cNvPr>
          <p:cNvSpPr>
            <a:spLocks noGrp="1"/>
          </p:cNvSpPr>
          <p:nvPr>
            <p:ph type="sldNum" sz="quarter" idx="12"/>
          </p:nvPr>
        </p:nvSpPr>
        <p:spPr>
          <a:xfrm>
            <a:off x="8610600" y="6356351"/>
            <a:ext cx="2743200" cy="365125"/>
          </a:xfrm>
          <a:prstGeom prst="rect">
            <a:avLst/>
          </a:prstGeom>
        </p:spPr>
        <p:txBody>
          <a:bodyPr/>
          <a:lstStyle/>
          <a:p>
            <a:fld id="{B3DE6A19-2EAA-4C32-90E8-C719622181F1}" type="slidenum">
              <a:rPr lang="en-IN" smtClean="0"/>
              <a:t>‹#›</a:t>
            </a:fld>
            <a:endParaRPr lang="en-IN"/>
          </a:p>
        </p:txBody>
      </p:sp>
    </p:spTree>
    <p:extLst>
      <p:ext uri="{BB962C8B-B14F-4D97-AF65-F5344CB8AC3E}">
        <p14:creationId xmlns:p14="http://schemas.microsoft.com/office/powerpoint/2010/main" val="2262247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7AD727-180C-6C41-8560-04A952E258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C2E65D2-9D75-0548-91A2-FE37A13DCEB8}"/>
              </a:ext>
            </a:extLst>
          </p:cNvPr>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3" name="Picture 12">
            <a:extLst>
              <a:ext uri="{FF2B5EF4-FFF2-40B4-BE49-F238E27FC236}">
                <a16:creationId xmlns:a16="http://schemas.microsoft.com/office/drawing/2014/main" id="{C3CCBD64-8A40-874E-A16E-3EDC3D92A623}"/>
              </a:ext>
            </a:extLst>
          </p:cNvPr>
          <p:cNvPicPr>
            <a:picLocks noChangeAspect="1"/>
          </p:cNvPicPr>
          <p:nvPr/>
        </p:nvPicPr>
        <p:blipFill>
          <a:blip r:embed="rId13"/>
          <a:stretch>
            <a:fillRect/>
          </a:stretch>
        </p:blipFill>
        <p:spPr>
          <a:xfrm>
            <a:off x="0" y="5943600"/>
            <a:ext cx="12192000" cy="914400"/>
          </a:xfrm>
          <a:prstGeom prst="rect">
            <a:avLst/>
          </a:prstGeom>
        </p:spPr>
      </p:pic>
    </p:spTree>
    <p:extLst>
      <p:ext uri="{BB962C8B-B14F-4D97-AF65-F5344CB8AC3E}">
        <p14:creationId xmlns:p14="http://schemas.microsoft.com/office/powerpoint/2010/main" val="73744371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ZI98eg3CRls" TargetMode="External"/><Relationship Id="rId2" Type="http://schemas.openxmlformats.org/officeDocument/2006/relationships/hyperlink" Target="https://www.youtube.com/watch?v=MujtZ4A23t8" TargetMode="External"/><Relationship Id="rId1" Type="http://schemas.openxmlformats.org/officeDocument/2006/relationships/slideLayout" Target="../slideLayouts/slideLayout2.xml"/><Relationship Id="rId6" Type="http://schemas.openxmlformats.org/officeDocument/2006/relationships/hyperlink" Target="https://scikit-learn.org/stable/modules/mixture.html" TargetMode="External"/><Relationship Id="rId5" Type="http://schemas.openxmlformats.org/officeDocument/2006/relationships/hyperlink" Target="https://www.youtube.com/watch?v=rVfZHWTwXSA" TargetMode="External"/><Relationship Id="rId4" Type="http://schemas.openxmlformats.org/officeDocument/2006/relationships/hyperlink" Target="https://www.youtube.com/watch?v=lMShR1vjbUo"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877824"/>
            <a:ext cx="9144000" cy="1509776"/>
          </a:xfrm>
        </p:spPr>
        <p:txBody>
          <a:bodyPr/>
          <a:lstStyle/>
          <a:p>
            <a:r>
              <a:rPr lang="en-US" dirty="0"/>
              <a:t>Expectation Maximization</a:t>
            </a:r>
            <a:endParaRPr lang="en-IN" dirty="0"/>
          </a:p>
        </p:txBody>
      </p:sp>
      <p:sp>
        <p:nvSpPr>
          <p:cNvPr id="3" name="Subtitle 2"/>
          <p:cNvSpPr>
            <a:spLocks noGrp="1"/>
          </p:cNvSpPr>
          <p:nvPr>
            <p:ph type="subTitle" idx="1"/>
          </p:nvPr>
        </p:nvSpPr>
        <p:spPr>
          <a:xfrm>
            <a:off x="1524000" y="2486469"/>
            <a:ext cx="9144000" cy="3045651"/>
          </a:xfrm>
        </p:spPr>
        <p:txBody>
          <a:bodyPr>
            <a:normAutofit/>
          </a:bodyPr>
          <a:lstStyle/>
          <a:p>
            <a:r>
              <a:rPr lang="en-US" sz="2400" dirty="0" err="1"/>
              <a:t>Pattabiramann</a:t>
            </a:r>
            <a:r>
              <a:rPr lang="en-US" sz="2400" dirty="0"/>
              <a:t> </a:t>
            </a:r>
            <a:r>
              <a:rPr lang="en-US" sz="2400" dirty="0" err="1"/>
              <a:t>Balasubrahmaniam</a:t>
            </a:r>
            <a:r>
              <a:rPr lang="en-US" sz="2400" dirty="0"/>
              <a:t> – 110097754</a:t>
            </a:r>
          </a:p>
          <a:p>
            <a:r>
              <a:rPr lang="en-US" sz="2400" dirty="0" err="1"/>
              <a:t>Gladson</a:t>
            </a:r>
            <a:r>
              <a:rPr lang="en-US" sz="2400" dirty="0"/>
              <a:t> George – </a:t>
            </a:r>
            <a:r>
              <a:rPr lang="en-IN" sz="2400" dirty="0"/>
              <a:t>110091793</a:t>
            </a:r>
          </a:p>
          <a:p>
            <a:r>
              <a:rPr lang="en-US" sz="2400" dirty="0"/>
              <a:t>Ajay </a:t>
            </a:r>
            <a:r>
              <a:rPr lang="en-US" sz="2400" dirty="0" err="1"/>
              <a:t>Kanagarethinam</a:t>
            </a:r>
            <a:r>
              <a:rPr lang="en-US" sz="2400" dirty="0"/>
              <a:t> </a:t>
            </a:r>
            <a:r>
              <a:rPr lang="en-US" sz="2400" dirty="0" err="1"/>
              <a:t>Rajakumar</a:t>
            </a:r>
            <a:r>
              <a:rPr lang="en-US" sz="2400" dirty="0"/>
              <a:t> – </a:t>
            </a:r>
            <a:r>
              <a:rPr lang="en-IN" sz="2400" dirty="0"/>
              <a:t>110082468</a:t>
            </a:r>
          </a:p>
          <a:p>
            <a:r>
              <a:rPr lang="en-US" sz="2400" dirty="0"/>
              <a:t>Instructor:</a:t>
            </a:r>
          </a:p>
          <a:p>
            <a:r>
              <a:rPr lang="en-US" sz="2400" dirty="0"/>
              <a:t>Dr. Yasser </a:t>
            </a:r>
            <a:r>
              <a:rPr lang="en-US" sz="2400" dirty="0" err="1"/>
              <a:t>Alginahi</a:t>
            </a:r>
            <a:endParaRPr lang="en-US" sz="2400" dirty="0"/>
          </a:p>
          <a:p>
            <a:r>
              <a:rPr lang="en-US" sz="2400" dirty="0"/>
              <a:t>November 3, 2023</a:t>
            </a:r>
            <a:endParaRPr lang="en-IN" sz="2400" dirty="0"/>
          </a:p>
        </p:txBody>
      </p:sp>
      <p:sp>
        <p:nvSpPr>
          <p:cNvPr id="6" name="Slide Number Placeholder 5"/>
          <p:cNvSpPr>
            <a:spLocks noGrp="1"/>
          </p:cNvSpPr>
          <p:nvPr>
            <p:ph type="sldNum" sz="quarter" idx="12"/>
          </p:nvPr>
        </p:nvSpPr>
        <p:spPr>
          <a:xfrm>
            <a:off x="708804" y="6295966"/>
            <a:ext cx="2743200" cy="365125"/>
          </a:xfrm>
        </p:spPr>
        <p:txBody>
          <a:bodyPr/>
          <a:lstStyle/>
          <a:p>
            <a:fld id="{B3DE6A19-2EAA-4C32-90E8-C719622181F1}" type="slidenum">
              <a:rPr lang="en-IN" smtClean="0"/>
              <a:t>1</a:t>
            </a:fld>
            <a:endParaRPr lang="en-IN" dirty="0"/>
          </a:p>
        </p:txBody>
      </p:sp>
    </p:spTree>
    <p:extLst>
      <p:ext uri="{BB962C8B-B14F-4D97-AF65-F5344CB8AC3E}">
        <p14:creationId xmlns:p14="http://schemas.microsoft.com/office/powerpoint/2010/main" val="3122063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4066" y="2140929"/>
            <a:ext cx="3528204" cy="3528204"/>
          </a:xfrm>
          <a:prstGeom prst="rect">
            <a:avLst/>
          </a:prstGeom>
        </p:spPr>
      </p:pic>
      <p:sp>
        <p:nvSpPr>
          <p:cNvPr id="2" name="Title 1"/>
          <p:cNvSpPr>
            <a:spLocks noGrp="1"/>
          </p:cNvSpPr>
          <p:nvPr>
            <p:ph type="title"/>
          </p:nvPr>
        </p:nvSpPr>
        <p:spPr>
          <a:xfrm>
            <a:off x="838200" y="0"/>
            <a:ext cx="10515600" cy="1325563"/>
          </a:xfrm>
        </p:spPr>
        <p:txBody>
          <a:bodyPr/>
          <a:lstStyle/>
          <a:p>
            <a:r>
              <a:rPr lang="en-US" dirty="0"/>
              <a:t>Central Limit Theorem</a:t>
            </a:r>
            <a:endParaRPr lang="en-IN"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698739" y="1317795"/>
                <a:ext cx="7895327" cy="4351338"/>
              </a:xfrm>
            </p:spPr>
            <p:txBody>
              <a:bodyPr>
                <a:normAutofit fontScale="92500" lnSpcReduction="10000"/>
              </a:bodyPr>
              <a:lstStyle/>
              <a:p>
                <a:r>
                  <a:rPr lang="en-US" dirty="0"/>
                  <a:t>“Let X1,X2,…,</a:t>
                </a:r>
                <a:r>
                  <a:rPr lang="en-US" dirty="0" err="1"/>
                  <a:t>Xn</a:t>
                </a:r>
                <a:r>
                  <a:rPr lang="en-US" dirty="0"/>
                  <a:t> be a sample from a population having mean </a:t>
                </a:r>
                <a:r>
                  <a:rPr lang="en-US" i="1" dirty="0"/>
                  <a:t>μ</a:t>
                </a:r>
                <a:r>
                  <a:rPr lang="en-US" dirty="0"/>
                  <a:t> and standard deviation </a:t>
                </a:r>
                <a:r>
                  <a:rPr lang="en-US" i="1" dirty="0"/>
                  <a:t>σ</a:t>
                </a:r>
                <a:r>
                  <a:rPr lang="en-US" dirty="0"/>
                  <a:t>. For </a:t>
                </a:r>
                <a:r>
                  <a:rPr lang="en-US" i="1" dirty="0"/>
                  <a:t>n</a:t>
                </a:r>
                <a:r>
                  <a:rPr lang="en-US" dirty="0"/>
                  <a:t> large, the sum X1+X2+⋯+</a:t>
                </a:r>
                <a:r>
                  <a:rPr lang="en-US" dirty="0" err="1"/>
                  <a:t>Xn</a:t>
                </a:r>
                <a:r>
                  <a:rPr lang="en-US" dirty="0"/>
                  <a:t> will approximately have a </a:t>
                </a:r>
                <a:r>
                  <a:rPr lang="en-US" b="1" i="1" u="sng" dirty="0">
                    <a:solidFill>
                      <a:srgbClr val="FF0000"/>
                    </a:solidFill>
                  </a:rPr>
                  <a:t>normal distribution</a:t>
                </a:r>
                <a:r>
                  <a:rPr lang="en-US" dirty="0"/>
                  <a:t> with mean </a:t>
                </a:r>
                <a:r>
                  <a:rPr lang="en-US" i="1" dirty="0" err="1"/>
                  <a:t>nμ</a:t>
                </a:r>
                <a:r>
                  <a:rPr lang="en-US" dirty="0"/>
                  <a:t> and standard deviation σ</a:t>
                </a:r>
                <a14:m>
                  <m:oMath xmlns:m="http://schemas.openxmlformats.org/officeDocument/2006/math">
                    <m:r>
                      <a:rPr lang="en-US" i="1" smtClean="0">
                        <a:latin typeface="Cambria Math" panose="02040503050406030204" pitchFamily="18" charset="0"/>
                        <a:ea typeface="Cambria Math" panose="02040503050406030204" pitchFamily="18" charset="0"/>
                      </a:rPr>
                      <m:t>√</m:t>
                    </m:r>
                  </m:oMath>
                </a14:m>
                <a:r>
                  <a:rPr lang="en-US" dirty="0"/>
                  <a:t>n.[1]”</a:t>
                </a:r>
              </a:p>
              <a:p>
                <a:r>
                  <a:rPr lang="en-US" dirty="0"/>
                  <a:t>Normal distributions have an area of </a:t>
                </a:r>
                <a14:m>
                  <m:oMath xmlns:m="http://schemas.openxmlformats.org/officeDocument/2006/math">
                    <m:r>
                      <a:rPr lang="en-US" i="1" smtClean="0">
                        <a:latin typeface="Cambria Math" panose="02040503050406030204" pitchFamily="18" charset="0"/>
                        <a:ea typeface="Cambria Math" panose="02040503050406030204" pitchFamily="18" charset="0"/>
                      </a:rPr>
                      <m:t>√</m:t>
                    </m:r>
                    <m:r>
                      <m:rPr>
                        <m:sty m:val="p"/>
                      </m:rPr>
                      <a:rPr lang="el-GR" i="1" smtClean="0">
                        <a:latin typeface="Cambria Math" panose="02040503050406030204" pitchFamily="18" charset="0"/>
                        <a:ea typeface="Cambria Math" panose="02040503050406030204" pitchFamily="18" charset="0"/>
                      </a:rPr>
                      <m:t>π</m:t>
                    </m:r>
                  </m:oMath>
                </a14:m>
                <a:r>
                  <a:rPr lang="en-US" dirty="0"/>
                  <a:t>, </a:t>
                </a:r>
                <a:r>
                  <a:rPr lang="en-US" dirty="0" err="1"/>
                  <a:t>probabilitiy</a:t>
                </a:r>
                <a:r>
                  <a:rPr lang="en-US" dirty="0"/>
                  <a:t> adds to 1.</a:t>
                </a:r>
              </a:p>
              <a:p>
                <a:r>
                  <a:rPr lang="en-US" dirty="0"/>
                  <a:t>The </a:t>
                </a:r>
                <a:r>
                  <a:rPr lang="en-US" b="1" dirty="0"/>
                  <a:t>density of the probability with the sample space</a:t>
                </a:r>
                <a:r>
                  <a:rPr lang="en-US" dirty="0"/>
                  <a:t>,</a:t>
                </a:r>
              </a:p>
              <a:p>
                <a:pPr marL="0" indent="0">
                  <a:buNone/>
                </a:pPr>
                <a:r>
                  <a:rPr lang="en-US" dirty="0"/>
                  <a:t> then, can be written with:</a:t>
                </a:r>
              </a:p>
              <a:p>
                <a:pPr marL="0" indent="0">
                  <a:buNone/>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ea typeface="Cambria Math" panose="02040503050406030204" pitchFamily="18" charset="0"/>
                            </a:rPr>
                            <m:t>𝜎</m:t>
                          </m:r>
                          <m:rad>
                            <m:radPr>
                              <m:degHide m:val="on"/>
                              <m:ctrlPr>
                                <a:rPr lang="en-US" b="0" i="1" smtClean="0">
                                  <a:latin typeface="Cambria Math" panose="02040503050406030204" pitchFamily="18" charset="0"/>
                                  <a:ea typeface="Cambria Math" panose="02040503050406030204" pitchFamily="18" charset="0"/>
                                </a:rPr>
                              </m:ctrlPr>
                            </m:radPr>
                            <m:deg/>
                            <m:e>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ea typeface="Cambria Math" panose="02040503050406030204" pitchFamily="18" charset="0"/>
                                </a:rPr>
                                <m:t>𝜋</m:t>
                              </m:r>
                            </m:e>
                          </m:rad>
                        </m:den>
                      </m:f>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den>
                          </m:f>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𝜇</m:t>
                                      </m:r>
                                    </m:num>
                                    <m:den>
                                      <m:r>
                                        <a:rPr lang="en-US" b="0" i="1" smtClean="0">
                                          <a:latin typeface="Cambria Math" panose="02040503050406030204" pitchFamily="18" charset="0"/>
                                          <a:ea typeface="Cambria Math" panose="02040503050406030204" pitchFamily="18" charset="0"/>
                                        </a:rPr>
                                        <m:t>𝜎</m:t>
                                      </m:r>
                                    </m:den>
                                  </m:f>
                                </m:e>
                              </m:d>
                            </m:e>
                            <m:sup>
                              <m:r>
                                <a:rPr lang="en-US" b="0" i="1" smtClean="0">
                                  <a:latin typeface="Cambria Math" panose="02040503050406030204" pitchFamily="18" charset="0"/>
                                </a:rPr>
                                <m:t>2</m:t>
                              </m:r>
                            </m:sup>
                          </m:sSup>
                          <m:r>
                            <a:rPr lang="en-US" b="0" i="1" smtClean="0">
                              <a:latin typeface="Cambria Math" panose="02040503050406030204" pitchFamily="18" charset="0"/>
                            </a:rPr>
                            <m:t> </m:t>
                          </m:r>
                        </m:sup>
                      </m:sSup>
                    </m:oMath>
                  </m:oMathPara>
                </a14:m>
                <a:endParaRPr lang="en-IN"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698739" y="1317795"/>
                <a:ext cx="7895327" cy="4351338"/>
              </a:xfrm>
              <a:blipFill>
                <a:blip r:embed="rId3"/>
                <a:stretch>
                  <a:fillRect l="-1236" t="-3081" r="-1853"/>
                </a:stretch>
              </a:blipFill>
            </p:spPr>
            <p:txBody>
              <a:bodyPr/>
              <a:lstStyle/>
              <a:p>
                <a:r>
                  <a:rPr lang="en-CA">
                    <a:noFill/>
                  </a:rPr>
                  <a:t> </a:t>
                </a:r>
              </a:p>
            </p:txBody>
          </p:sp>
        </mc:Fallback>
      </mc:AlternateContent>
      <p:sp>
        <p:nvSpPr>
          <p:cNvPr id="7" name="Slide Number Placeholder 6"/>
          <p:cNvSpPr>
            <a:spLocks noGrp="1"/>
          </p:cNvSpPr>
          <p:nvPr>
            <p:ph type="sldNum" sz="quarter" idx="12"/>
          </p:nvPr>
        </p:nvSpPr>
        <p:spPr/>
        <p:txBody>
          <a:bodyPr/>
          <a:lstStyle/>
          <a:p>
            <a:fld id="{B3DE6A19-2EAA-4C32-90E8-C719622181F1}" type="slidenum">
              <a:rPr lang="en-IN" smtClean="0"/>
              <a:t>10</a:t>
            </a:fld>
            <a:endParaRPr lang="en-IN"/>
          </a:p>
        </p:txBody>
      </p:sp>
      <p:sp>
        <p:nvSpPr>
          <p:cNvPr id="8" name="TextBox 7"/>
          <p:cNvSpPr txBox="1"/>
          <p:nvPr/>
        </p:nvSpPr>
        <p:spPr>
          <a:xfrm>
            <a:off x="7805863" y="5669133"/>
            <a:ext cx="4386137" cy="338554"/>
          </a:xfrm>
          <a:prstGeom prst="rect">
            <a:avLst/>
          </a:prstGeom>
          <a:noFill/>
        </p:spPr>
        <p:txBody>
          <a:bodyPr wrap="none" rtlCol="0">
            <a:spAutoFit/>
          </a:bodyPr>
          <a:lstStyle/>
          <a:p>
            <a:r>
              <a:rPr lang="en-US" sz="1600" dirty="0">
                <a:latin typeface="Times New Roman" panose="02020603050405020304" pitchFamily="18" charset="0"/>
                <a:cs typeface="Times New Roman" panose="02020603050405020304" pitchFamily="18" charset="0"/>
              </a:rPr>
              <a:t>Source, Galton Board: https://tinyurl.com/yeyrnhjc</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9554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Probability Densities</a:t>
            </a:r>
            <a:endParaRPr lang="en-IN" dirty="0"/>
          </a:p>
        </p:txBody>
      </p:sp>
      <p:sp>
        <p:nvSpPr>
          <p:cNvPr id="3" name="Content Placeholder 2"/>
          <p:cNvSpPr>
            <a:spLocks noGrp="1"/>
          </p:cNvSpPr>
          <p:nvPr>
            <p:ph idx="1"/>
          </p:nvPr>
        </p:nvSpPr>
        <p:spPr/>
        <p:txBody>
          <a:bodyPr/>
          <a:lstStyle/>
          <a:p>
            <a:r>
              <a:rPr lang="en-US" dirty="0"/>
              <a:t>The central limit theorem gives us a model for probabilities.</a:t>
            </a:r>
          </a:p>
          <a:p>
            <a:r>
              <a:rPr lang="en-US" dirty="0"/>
              <a:t>Let us make the variable continuous!</a:t>
            </a:r>
          </a:p>
          <a:p>
            <a:r>
              <a:rPr lang="en-US" dirty="0"/>
              <a:t>That gives us a problem : no sample spaces.</a:t>
            </a:r>
          </a:p>
          <a:p>
            <a:r>
              <a:rPr lang="en-US" dirty="0"/>
              <a:t>So, we define a function for </a:t>
            </a:r>
            <a:r>
              <a:rPr lang="en-US" b="1" dirty="0"/>
              <a:t>probability </a:t>
            </a:r>
            <a:r>
              <a:rPr lang="en-US" b="1" i="1" dirty="0"/>
              <a:t>density.</a:t>
            </a:r>
            <a:endParaRPr lang="en-IN" b="1" i="1" dirty="0"/>
          </a:p>
        </p:txBody>
      </p:sp>
      <p:sp>
        <p:nvSpPr>
          <p:cNvPr id="6" name="Slide Number Placeholder 5"/>
          <p:cNvSpPr>
            <a:spLocks noGrp="1"/>
          </p:cNvSpPr>
          <p:nvPr>
            <p:ph type="sldNum" sz="quarter" idx="12"/>
          </p:nvPr>
        </p:nvSpPr>
        <p:spPr/>
        <p:txBody>
          <a:bodyPr/>
          <a:lstStyle/>
          <a:p>
            <a:fld id="{B3DE6A19-2EAA-4C32-90E8-C719622181F1}" type="slidenum">
              <a:rPr lang="en-IN" smtClean="0"/>
              <a:t>11</a:t>
            </a:fld>
            <a:endParaRPr lang="en-IN"/>
          </a:p>
        </p:txBody>
      </p:sp>
    </p:spTree>
    <p:extLst>
      <p:ext uri="{BB962C8B-B14F-4D97-AF65-F5344CB8AC3E}">
        <p14:creationId xmlns:p14="http://schemas.microsoft.com/office/powerpoint/2010/main" val="59637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Probability density function</a:t>
            </a:r>
            <a:endParaRPr lang="en-IN"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In the coin flip example, the possibility of each number of heads happening is visualized. </a:t>
                </a:r>
              </a:p>
              <a:p>
                <a:r>
                  <a:rPr lang="en-US" dirty="0"/>
                  <a:t>Therefore, taking the area over each ‘rectangle’ gives us subsequent probability.</a:t>
                </a:r>
              </a:p>
              <a:p>
                <a:r>
                  <a:rPr lang="en-US" dirty="0"/>
                  <a:t>In a continuous variable probability density function, we use integration to get the probability.</a:t>
                </a:r>
              </a:p>
              <a:p>
                <a:r>
                  <a:rPr lang="en-US" dirty="0"/>
                  <a:t>Therefore, Area of probability density function = 1(total probability).</a:t>
                </a:r>
                <a:br>
                  <a:rPr lang="en-US" dirty="0"/>
                </a:br>
                <a14:m>
                  <m:oMath xmlns:m="http://schemas.openxmlformats.org/officeDocument/2006/math">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ea typeface="Cambria Math" panose="02040503050406030204" pitchFamily="18" charset="0"/>
                          </a:rPr>
                          <m:t>𝜎</m:t>
                        </m:r>
                        <m:rad>
                          <m:radPr>
                            <m:degHide m:val="on"/>
                            <m:ctrlPr>
                              <a:rPr lang="en-US" i="1">
                                <a:latin typeface="Cambria Math" panose="02040503050406030204" pitchFamily="18" charset="0"/>
                                <a:ea typeface="Cambria Math" panose="02040503050406030204" pitchFamily="18" charset="0"/>
                              </a:rPr>
                            </m:ctrlPr>
                          </m:radPr>
                          <m:deg/>
                          <m:e>
                            <m:r>
                              <a:rPr lang="en-US" i="1">
                                <a:latin typeface="Cambria Math" panose="02040503050406030204" pitchFamily="18" charset="0"/>
                                <a:ea typeface="Cambria Math" panose="02040503050406030204" pitchFamily="18" charset="0"/>
                              </a:rPr>
                              <m:t>2</m:t>
                            </m:r>
                            <m:r>
                              <a:rPr lang="en-US" i="1">
                                <a:latin typeface="Cambria Math" panose="02040503050406030204" pitchFamily="18" charset="0"/>
                                <a:ea typeface="Cambria Math" panose="02040503050406030204" pitchFamily="18" charset="0"/>
                              </a:rPr>
                              <m:t>𝜋</m:t>
                            </m:r>
                          </m:e>
                        </m:rad>
                      </m:den>
                    </m:f>
                    <m:sSup>
                      <m:sSupPr>
                        <m:ctrlPr>
                          <a:rPr lang="en-US" i="1">
                            <a:latin typeface="Cambria Math" panose="02040503050406030204" pitchFamily="18" charset="0"/>
                          </a:rPr>
                        </m:ctrlPr>
                      </m:sSupPr>
                      <m:e>
                        <m:r>
                          <a:rPr lang="en-US" i="1">
                            <a:latin typeface="Cambria Math" panose="02040503050406030204" pitchFamily="18" charset="0"/>
                          </a:rPr>
                          <m:t>𝑒</m:t>
                        </m:r>
                      </m:e>
                      <m:sup>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2</m:t>
                            </m:r>
                          </m:den>
                        </m:f>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ea typeface="Cambria Math" panose="02040503050406030204" pitchFamily="18" charset="0"/>
                                      </a:rPr>
                                      <m:t>𝜇</m:t>
                                    </m:r>
                                  </m:num>
                                  <m:den>
                                    <m:r>
                                      <a:rPr lang="en-US" i="1">
                                        <a:latin typeface="Cambria Math" panose="02040503050406030204" pitchFamily="18" charset="0"/>
                                        <a:ea typeface="Cambria Math" panose="02040503050406030204" pitchFamily="18" charset="0"/>
                                      </a:rPr>
                                      <m:t>𝜎</m:t>
                                    </m:r>
                                  </m:den>
                                </m:f>
                              </m:e>
                            </m:d>
                          </m:e>
                          <m:sup>
                            <m:r>
                              <a:rPr lang="en-US" i="1">
                                <a:latin typeface="Cambria Math" panose="02040503050406030204" pitchFamily="18" charset="0"/>
                              </a:rPr>
                              <m:t>2</m:t>
                            </m:r>
                          </m:sup>
                        </m:sSup>
                        <m:r>
                          <a:rPr lang="en-US" i="1">
                            <a:latin typeface="Cambria Math" panose="02040503050406030204" pitchFamily="18" charset="0"/>
                          </a:rPr>
                          <m:t> </m:t>
                        </m:r>
                      </m:sup>
                    </m:sSup>
                  </m:oMath>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043" t="-2525"/>
                </a:stretch>
              </a:blipFill>
            </p:spPr>
            <p:txBody>
              <a:bodyPr/>
              <a:lstStyle/>
              <a:p>
                <a:r>
                  <a:rPr lang="en-IN">
                    <a:noFill/>
                  </a:rPr>
                  <a:t> </a:t>
                </a:r>
              </a:p>
            </p:txBody>
          </p:sp>
        </mc:Fallback>
      </mc:AlternateContent>
      <p:sp>
        <p:nvSpPr>
          <p:cNvPr id="6" name="Slide Number Placeholder 5"/>
          <p:cNvSpPr>
            <a:spLocks noGrp="1"/>
          </p:cNvSpPr>
          <p:nvPr>
            <p:ph type="sldNum" sz="quarter" idx="12"/>
          </p:nvPr>
        </p:nvSpPr>
        <p:spPr/>
        <p:txBody>
          <a:bodyPr/>
          <a:lstStyle/>
          <a:p>
            <a:fld id="{B3DE6A19-2EAA-4C32-90E8-C719622181F1}" type="slidenum">
              <a:rPr lang="en-IN" smtClean="0"/>
              <a:t>12</a:t>
            </a:fld>
            <a:endParaRPr lang="en-IN"/>
          </a:p>
        </p:txBody>
      </p:sp>
    </p:spTree>
    <p:extLst>
      <p:ext uri="{BB962C8B-B14F-4D97-AF65-F5344CB8AC3E}">
        <p14:creationId xmlns:p14="http://schemas.microsoft.com/office/powerpoint/2010/main" val="1810060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Quick Review:</a:t>
            </a:r>
            <a:endParaRPr lang="en-IN"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The same experiment repeated and value of probability plotted against sample space is a normal distribution, mean </a:t>
                </a:r>
                <a14:m>
                  <m:oMath xmlns:m="http://schemas.openxmlformats.org/officeDocument/2006/math">
                    <m:r>
                      <a:rPr lang="en-US" i="1" smtClean="0">
                        <a:latin typeface="Cambria Math" panose="02040503050406030204" pitchFamily="18" charset="0"/>
                        <a:ea typeface="Cambria Math" panose="02040503050406030204" pitchFamily="18" charset="0"/>
                      </a:rPr>
                      <m:t>𝜇</m:t>
                    </m:r>
                    <m:r>
                      <a:rPr lang="en-US" b="0" i="1" smtClean="0">
                        <a:latin typeface="Cambria Math" panose="02040503050406030204" pitchFamily="18" charset="0"/>
                        <a:ea typeface="Cambria Math" panose="02040503050406030204" pitchFamily="18" charset="0"/>
                      </a:rPr>
                      <m:t> </m:t>
                    </m:r>
                  </m:oMath>
                </a14:m>
                <a:r>
                  <a:rPr lang="en-US" dirty="0"/>
                  <a:t>and standard deviation </a:t>
                </a:r>
                <a14:m>
                  <m:oMath xmlns:m="http://schemas.openxmlformats.org/officeDocument/2006/math">
                    <m:r>
                      <a:rPr lang="en-US" i="1" dirty="0" smtClean="0">
                        <a:latin typeface="Cambria Math" panose="02040503050406030204" pitchFamily="18" charset="0"/>
                        <a:ea typeface="Cambria Math" panose="02040503050406030204" pitchFamily="18" charset="0"/>
                      </a:rPr>
                      <m:t>𝜎</m:t>
                    </m:r>
                  </m:oMath>
                </a14:m>
                <a:r>
                  <a:rPr lang="en-US" dirty="0"/>
                  <a:t>.</a:t>
                </a:r>
              </a:p>
              <a:p>
                <a:r>
                  <a:rPr lang="en-US" dirty="0"/>
                  <a:t>The </a:t>
                </a:r>
                <a14:m>
                  <m:oMath xmlns:m="http://schemas.openxmlformats.org/officeDocument/2006/math">
                    <m:r>
                      <a:rPr lang="en-US" i="1">
                        <a:latin typeface="Cambria Math" panose="02040503050406030204" pitchFamily="18" charset="0"/>
                        <a:ea typeface="Cambria Math" panose="02040503050406030204" pitchFamily="18" charset="0"/>
                      </a:rPr>
                      <m:t>𝜇</m:t>
                    </m:r>
                  </m:oMath>
                </a14:m>
                <a:r>
                  <a:rPr lang="en-US" dirty="0"/>
                  <a:t> is the </a:t>
                </a:r>
                <a:r>
                  <a:rPr lang="en-US" i="1" dirty="0"/>
                  <a:t>most likely</a:t>
                </a:r>
                <a:r>
                  <a:rPr lang="en-US" dirty="0"/>
                  <a:t> and the average value, and thus called the </a:t>
                </a:r>
                <a:r>
                  <a:rPr lang="en-US" b="1" dirty="0"/>
                  <a:t>expected value</a:t>
                </a:r>
                <a:r>
                  <a:rPr lang="en-US" dirty="0"/>
                  <a:t>.</a:t>
                </a:r>
              </a:p>
              <a:p>
                <a:r>
                  <a:rPr lang="en-US" dirty="0"/>
                  <a:t>For continuous variables, the sample space is written as a function called a probability density function.</a:t>
                </a:r>
                <a:endParaRPr lang="en-IN"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043" t="-2525" r="-1101"/>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4" name="Rectangle 3"/>
              <p:cNvSpPr/>
              <p:nvPr/>
            </p:nvSpPr>
            <p:spPr>
              <a:xfrm>
                <a:off x="4787660" y="4735902"/>
                <a:ext cx="3157268" cy="101425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1</m:t>
                          </m:r>
                        </m:num>
                        <m:den>
                          <m:r>
                            <a:rPr lang="en-US" sz="2800" b="0" i="1" smtClean="0">
                              <a:latin typeface="Cambria Math" panose="02040503050406030204" pitchFamily="18" charset="0"/>
                              <a:ea typeface="Cambria Math" panose="02040503050406030204" pitchFamily="18" charset="0"/>
                            </a:rPr>
                            <m:t>𝜎</m:t>
                          </m:r>
                          <m:rad>
                            <m:radPr>
                              <m:degHide m:val="on"/>
                              <m:ctrlPr>
                                <a:rPr lang="en-US" sz="2800" b="0" i="1" smtClean="0">
                                  <a:latin typeface="Cambria Math" panose="02040503050406030204" pitchFamily="18" charset="0"/>
                                  <a:ea typeface="Cambria Math" panose="02040503050406030204" pitchFamily="18" charset="0"/>
                                </a:rPr>
                              </m:ctrlPr>
                            </m:radPr>
                            <m:deg/>
                            <m:e>
                              <m:r>
                                <a:rPr lang="en-US" sz="2800" b="0" i="1" smtClean="0">
                                  <a:latin typeface="Cambria Math" panose="02040503050406030204" pitchFamily="18" charset="0"/>
                                  <a:ea typeface="Cambria Math" panose="02040503050406030204" pitchFamily="18" charset="0"/>
                                </a:rPr>
                                <m:t>2</m:t>
                              </m:r>
                              <m:r>
                                <a:rPr lang="en-US" sz="2800" b="0" i="1" smtClean="0">
                                  <a:latin typeface="Cambria Math" panose="02040503050406030204" pitchFamily="18" charset="0"/>
                                  <a:ea typeface="Cambria Math" panose="02040503050406030204" pitchFamily="18" charset="0"/>
                                </a:rPr>
                                <m:t>𝜋</m:t>
                              </m:r>
                            </m:e>
                          </m:rad>
                        </m:den>
                      </m:f>
                      <m:sSup>
                        <m:sSupPr>
                          <m:ctrlPr>
                            <a:rPr lang="en-US" sz="2800" b="0" i="1" smtClean="0">
                              <a:latin typeface="Cambria Math" panose="02040503050406030204" pitchFamily="18" charset="0"/>
                            </a:rPr>
                          </m:ctrlPr>
                        </m:sSupPr>
                        <m:e>
                          <m:r>
                            <a:rPr lang="en-US" sz="2800" b="0" i="1" smtClean="0">
                              <a:latin typeface="Cambria Math" panose="02040503050406030204" pitchFamily="18" charset="0"/>
                            </a:rPr>
                            <m:t>𝑒</m:t>
                          </m:r>
                        </m:e>
                        <m:sup>
                          <m:r>
                            <a:rPr lang="en-US" sz="2800" b="0" i="1" smtClean="0">
                              <a:latin typeface="Cambria Math" panose="02040503050406030204" pitchFamily="18" charset="0"/>
                            </a:rPr>
                            <m:t>−</m:t>
                          </m:r>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1</m:t>
                              </m:r>
                            </m:num>
                            <m:den>
                              <m:r>
                                <a:rPr lang="en-US" sz="2800" b="0" i="1" smtClean="0">
                                  <a:latin typeface="Cambria Math" panose="02040503050406030204" pitchFamily="18" charset="0"/>
                                </a:rPr>
                                <m:t>2</m:t>
                              </m:r>
                            </m:den>
                          </m:f>
                          <m:sSup>
                            <m:sSupPr>
                              <m:ctrlPr>
                                <a:rPr lang="en-US" sz="2800" b="0" i="1" smtClean="0">
                                  <a:latin typeface="Cambria Math" panose="02040503050406030204" pitchFamily="18" charset="0"/>
                                </a:rPr>
                              </m:ctrlPr>
                            </m:sSupPr>
                            <m:e>
                              <m:d>
                                <m:dPr>
                                  <m:ctrlPr>
                                    <a:rPr lang="en-US" sz="2800" b="0" i="1" smtClean="0">
                                      <a:latin typeface="Cambria Math" panose="02040503050406030204" pitchFamily="18" charset="0"/>
                                    </a:rPr>
                                  </m:ctrlPr>
                                </m:dPr>
                                <m:e>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𝜇</m:t>
                                      </m:r>
                                    </m:num>
                                    <m:den>
                                      <m:r>
                                        <a:rPr lang="en-US" sz="2800" b="0" i="1" smtClean="0">
                                          <a:latin typeface="Cambria Math" panose="02040503050406030204" pitchFamily="18" charset="0"/>
                                          <a:ea typeface="Cambria Math" panose="02040503050406030204" pitchFamily="18" charset="0"/>
                                        </a:rPr>
                                        <m:t>𝜎</m:t>
                                      </m:r>
                                    </m:den>
                                  </m:f>
                                </m:e>
                              </m:d>
                            </m:e>
                            <m:sup>
                              <m:r>
                                <a:rPr lang="en-US" sz="2800" b="0" i="1" smtClean="0">
                                  <a:latin typeface="Cambria Math" panose="02040503050406030204" pitchFamily="18" charset="0"/>
                                </a:rPr>
                                <m:t>2</m:t>
                              </m:r>
                            </m:sup>
                          </m:sSup>
                          <m:r>
                            <a:rPr lang="en-US" sz="2800" b="0" i="1" smtClean="0">
                              <a:latin typeface="Cambria Math" panose="02040503050406030204" pitchFamily="18" charset="0"/>
                            </a:rPr>
                            <m:t> </m:t>
                          </m:r>
                        </m:sup>
                      </m:sSup>
                    </m:oMath>
                  </m:oMathPara>
                </a14:m>
                <a:endParaRPr lang="en-IN" sz="2800" dirty="0"/>
              </a:p>
            </p:txBody>
          </p:sp>
        </mc:Choice>
        <mc:Fallback xmlns="">
          <p:sp>
            <p:nvSpPr>
              <p:cNvPr id="4" name="Rectangle 3"/>
              <p:cNvSpPr>
                <a:spLocks noRot="1" noChangeAspect="1" noMove="1" noResize="1" noEditPoints="1" noAdjustHandles="1" noChangeArrowheads="1" noChangeShapeType="1" noTextEdit="1"/>
              </p:cNvSpPr>
              <p:nvPr/>
            </p:nvSpPr>
            <p:spPr>
              <a:xfrm>
                <a:off x="4787660" y="4735902"/>
                <a:ext cx="3157268" cy="1014252"/>
              </a:xfrm>
              <a:prstGeom prst="rect">
                <a:avLst/>
              </a:prstGeom>
              <a:blipFill rotWithShape="0">
                <a:blip r:embed="rId3"/>
                <a:stretch>
                  <a:fillRect/>
                </a:stretch>
              </a:blipFill>
            </p:spPr>
            <p:txBody>
              <a:bodyPr/>
              <a:lstStyle/>
              <a:p>
                <a:r>
                  <a:rPr lang="en-IN">
                    <a:noFill/>
                  </a:rPr>
                  <a:t> </a:t>
                </a:r>
              </a:p>
            </p:txBody>
          </p:sp>
        </mc:Fallback>
      </mc:AlternateContent>
      <p:sp>
        <p:nvSpPr>
          <p:cNvPr id="7" name="Slide Number Placeholder 6"/>
          <p:cNvSpPr>
            <a:spLocks noGrp="1"/>
          </p:cNvSpPr>
          <p:nvPr>
            <p:ph type="sldNum" sz="quarter" idx="12"/>
          </p:nvPr>
        </p:nvSpPr>
        <p:spPr/>
        <p:txBody>
          <a:bodyPr/>
          <a:lstStyle/>
          <a:p>
            <a:fld id="{B3DE6A19-2EAA-4C32-90E8-C719622181F1}" type="slidenum">
              <a:rPr lang="en-IN" smtClean="0"/>
              <a:t>13</a:t>
            </a:fld>
            <a:endParaRPr lang="en-IN"/>
          </a:p>
        </p:txBody>
      </p:sp>
    </p:spTree>
    <p:extLst>
      <p:ext uri="{BB962C8B-B14F-4D97-AF65-F5344CB8AC3E}">
        <p14:creationId xmlns:p14="http://schemas.microsoft.com/office/powerpoint/2010/main" val="3231138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Attempt to Arrive at a Rigorous Approach</a:t>
            </a:r>
            <a:endParaRPr lang="en-IN" dirty="0"/>
          </a:p>
        </p:txBody>
      </p:sp>
      <p:sp>
        <p:nvSpPr>
          <p:cNvPr id="5" name="Subtitle 4"/>
          <p:cNvSpPr>
            <a:spLocks noGrp="1"/>
          </p:cNvSpPr>
          <p:nvPr>
            <p:ph type="subTitle" idx="1"/>
          </p:nvPr>
        </p:nvSpPr>
        <p:spPr/>
        <p:txBody>
          <a:bodyPr/>
          <a:lstStyle/>
          <a:p>
            <a:endParaRPr lang="en-IN"/>
          </a:p>
        </p:txBody>
      </p:sp>
      <p:sp>
        <p:nvSpPr>
          <p:cNvPr id="6" name="Slide Number Placeholder 5"/>
          <p:cNvSpPr>
            <a:spLocks noGrp="1"/>
          </p:cNvSpPr>
          <p:nvPr>
            <p:ph type="sldNum" sz="quarter" idx="12"/>
          </p:nvPr>
        </p:nvSpPr>
        <p:spPr>
          <a:xfrm>
            <a:off x="665671" y="6304593"/>
            <a:ext cx="2743200" cy="365125"/>
          </a:xfrm>
        </p:spPr>
        <p:txBody>
          <a:bodyPr/>
          <a:lstStyle/>
          <a:p>
            <a:fld id="{B3DE6A19-2EAA-4C32-90E8-C719622181F1}" type="slidenum">
              <a:rPr lang="en-IN" smtClean="0"/>
              <a:t>14</a:t>
            </a:fld>
            <a:endParaRPr lang="en-IN" dirty="0"/>
          </a:p>
        </p:txBody>
      </p:sp>
    </p:spTree>
    <p:extLst>
      <p:ext uri="{BB962C8B-B14F-4D97-AF65-F5344CB8AC3E}">
        <p14:creationId xmlns:p14="http://schemas.microsoft.com/office/powerpoint/2010/main" val="2339256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Expectation Maximization</a:t>
            </a:r>
            <a:endParaRPr lang="en-IN"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dirty="0"/>
                  <a:t>It involves the process of maximizing the parameter of an assumed probability density function in an iterative process to find and fit a variable to a cluster of values arranged like a Gaussian mixture.</a:t>
                </a:r>
              </a:p>
              <a:p>
                <a:r>
                  <a:rPr lang="en-US" dirty="0"/>
                  <a:t>The Gaussian mixture follows the equation:</a:t>
                </a:r>
              </a:p>
              <a:p>
                <a:endParaRPr lang="en-US" dirty="0"/>
              </a:p>
              <a:p>
                <a:r>
                  <a:rPr lang="en-US" dirty="0"/>
                  <a:t>Where </a:t>
                </a:r>
                <a14:m>
                  <m:oMath xmlns:m="http://schemas.openxmlformats.org/officeDocument/2006/math">
                    <m:r>
                      <a:rPr lang="en-US" i="1" smtClean="0">
                        <a:latin typeface="Cambria Math" panose="02040503050406030204" pitchFamily="18" charset="0"/>
                        <a:ea typeface="Cambria Math" panose="02040503050406030204" pitchFamily="18" charset="0"/>
                      </a:rPr>
                      <m:t>𝜇</m:t>
                    </m:r>
                  </m:oMath>
                </a14:m>
                <a:r>
                  <a:rPr lang="en-US" dirty="0"/>
                  <a:t> and </a:t>
                </a:r>
                <a14:m>
                  <m:oMath xmlns:m="http://schemas.openxmlformats.org/officeDocument/2006/math">
                    <m:r>
                      <a:rPr lang="en-US" i="1" smtClean="0">
                        <a:latin typeface="Cambria Math" panose="02040503050406030204" pitchFamily="18" charset="0"/>
                        <a:ea typeface="Cambria Math" panose="02040503050406030204" pitchFamily="18" charset="0"/>
                      </a:rPr>
                      <m:t>𝜎</m:t>
                    </m:r>
                    <m:r>
                      <a:rPr lang="en-US" b="0" i="1" smtClean="0">
                        <a:latin typeface="Cambria Math" panose="02040503050406030204" pitchFamily="18" charset="0"/>
                        <a:ea typeface="Cambria Math" panose="02040503050406030204" pitchFamily="18" charset="0"/>
                      </a:rPr>
                      <m:t> </m:t>
                    </m:r>
                  </m:oMath>
                </a14:m>
                <a:r>
                  <a:rPr lang="en-US" dirty="0"/>
                  <a:t>are the parameters of the function f(x).</a:t>
                </a:r>
              </a:p>
              <a:p>
                <a:r>
                  <a:rPr lang="en-US" dirty="0"/>
                  <a:t>We define a likelihood function, where x is the parameter, i.e., L(</a:t>
                </a:r>
                <a14:m>
                  <m:oMath xmlns:m="http://schemas.openxmlformats.org/officeDocument/2006/math">
                    <m:r>
                      <a:rPr lang="en-US" b="0" i="1" smtClean="0">
                        <a:latin typeface="Cambria Math" panose="02040503050406030204" pitchFamily="18" charset="0"/>
                        <a:ea typeface="Cambria Math" panose="02040503050406030204" pitchFamily="18" charset="0"/>
                      </a:rPr>
                      <m:t>𝜇</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𝜎</m:t>
                    </m:r>
                    <m:r>
                      <a:rPr lang="en-US" b="0" i="1" smtClean="0">
                        <a:latin typeface="Cambria Math" panose="02040503050406030204" pitchFamily="18" charset="0"/>
                        <a:ea typeface="Cambria Math" panose="02040503050406030204" pitchFamily="18" charset="0"/>
                      </a:rPr>
                      <m:t>)</m:t>
                    </m:r>
                  </m:oMath>
                </a14:m>
                <a:endParaRPr lang="en-US" b="0" dirty="0">
                  <a:ea typeface="Cambria Math" panose="02040503050406030204" pitchFamily="18" charset="0"/>
                </a:endParaRPr>
              </a:p>
              <a:p>
                <a:r>
                  <a:rPr lang="en-US" dirty="0"/>
                  <a:t>Both the functions are equivalent as both of the arguments are random variables.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043" t="-2525" r="-928" b="-281"/>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5" name="TextBox 4"/>
              <p:cNvSpPr txBox="1"/>
              <p:nvPr/>
            </p:nvSpPr>
            <p:spPr>
              <a:xfrm>
                <a:off x="5276993" y="3517261"/>
                <a:ext cx="1638013" cy="59279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ea typeface="Cambria Math" panose="02040503050406030204" pitchFamily="18" charset="0"/>
                            </a:rPr>
                            <m:t>𝜎</m:t>
                          </m:r>
                          <m:rad>
                            <m:radPr>
                              <m:degHide m:val="on"/>
                              <m:ctrlPr>
                                <a:rPr lang="en-US" b="0" i="1" smtClean="0">
                                  <a:latin typeface="Cambria Math" panose="02040503050406030204" pitchFamily="18" charset="0"/>
                                  <a:ea typeface="Cambria Math" panose="02040503050406030204" pitchFamily="18" charset="0"/>
                                </a:rPr>
                              </m:ctrlPr>
                            </m:radPr>
                            <m:deg/>
                            <m:e>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ea typeface="Cambria Math" panose="02040503050406030204" pitchFamily="18" charset="0"/>
                                </a:rPr>
                                <m:t>𝜋</m:t>
                              </m:r>
                            </m:e>
                          </m:rad>
                        </m:den>
                      </m:f>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den>
                          </m:f>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𝜇</m:t>
                                      </m:r>
                                    </m:num>
                                    <m:den>
                                      <m:r>
                                        <a:rPr lang="en-US" b="0" i="1" smtClean="0">
                                          <a:latin typeface="Cambria Math" panose="02040503050406030204" pitchFamily="18" charset="0"/>
                                          <a:ea typeface="Cambria Math" panose="02040503050406030204" pitchFamily="18" charset="0"/>
                                        </a:rPr>
                                        <m:t>𝜎</m:t>
                                      </m:r>
                                    </m:den>
                                  </m:f>
                                </m:e>
                              </m:d>
                            </m:e>
                            <m:sup>
                              <m:r>
                                <a:rPr lang="en-US" b="0" i="1" smtClean="0">
                                  <a:latin typeface="Cambria Math" panose="02040503050406030204" pitchFamily="18" charset="0"/>
                                </a:rPr>
                                <m:t>2</m:t>
                              </m:r>
                            </m:sup>
                          </m:sSup>
                          <m:r>
                            <a:rPr lang="en-US" b="0" i="1" smtClean="0">
                              <a:latin typeface="Cambria Math" panose="02040503050406030204" pitchFamily="18" charset="0"/>
                            </a:rPr>
                            <m:t> </m:t>
                          </m:r>
                        </m:sup>
                      </m:sSup>
                    </m:oMath>
                  </m:oMathPara>
                </a14:m>
                <a:endParaRPr lang="en-IN" dirty="0"/>
              </a:p>
            </p:txBody>
          </p:sp>
        </mc:Choice>
        <mc:Fallback xmlns="">
          <p:sp>
            <p:nvSpPr>
              <p:cNvPr id="5" name="TextBox 4"/>
              <p:cNvSpPr txBox="1">
                <a:spLocks noRot="1" noChangeAspect="1" noMove="1" noResize="1" noEditPoints="1" noAdjustHandles="1" noChangeArrowheads="1" noChangeShapeType="1" noTextEdit="1"/>
              </p:cNvSpPr>
              <p:nvPr/>
            </p:nvSpPr>
            <p:spPr>
              <a:xfrm>
                <a:off x="5276993" y="3517261"/>
                <a:ext cx="1638013" cy="592791"/>
              </a:xfrm>
              <a:prstGeom prst="rect">
                <a:avLst/>
              </a:prstGeom>
              <a:blipFill rotWithShape="0">
                <a:blip r:embed="rId3"/>
                <a:stretch>
                  <a:fillRect/>
                </a:stretch>
              </a:blipFill>
            </p:spPr>
            <p:txBody>
              <a:bodyPr/>
              <a:lstStyle/>
              <a:p>
                <a:r>
                  <a:rPr lang="en-IN">
                    <a:noFill/>
                  </a:rPr>
                  <a:t> </a:t>
                </a:r>
              </a:p>
            </p:txBody>
          </p:sp>
        </mc:Fallback>
      </mc:AlternateContent>
      <p:sp>
        <p:nvSpPr>
          <p:cNvPr id="7" name="Slide Number Placeholder 6"/>
          <p:cNvSpPr>
            <a:spLocks noGrp="1"/>
          </p:cNvSpPr>
          <p:nvPr>
            <p:ph type="sldNum" sz="quarter" idx="12"/>
          </p:nvPr>
        </p:nvSpPr>
        <p:spPr/>
        <p:txBody>
          <a:bodyPr/>
          <a:lstStyle/>
          <a:p>
            <a:fld id="{B3DE6A19-2EAA-4C32-90E8-C719622181F1}" type="slidenum">
              <a:rPr lang="en-IN" smtClean="0"/>
              <a:t>15</a:t>
            </a:fld>
            <a:endParaRPr lang="en-IN"/>
          </a:p>
        </p:txBody>
      </p:sp>
    </p:spTree>
    <p:extLst>
      <p:ext uri="{BB962C8B-B14F-4D97-AF65-F5344CB8AC3E}">
        <p14:creationId xmlns:p14="http://schemas.microsoft.com/office/powerpoint/2010/main" val="732620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Expectation Maximization(</a:t>
            </a:r>
            <a:r>
              <a:rPr lang="en-US" dirty="0" err="1"/>
              <a:t>contd</a:t>
            </a:r>
            <a:r>
              <a:rPr lang="en-US" dirty="0"/>
              <a:t>…)</a:t>
            </a:r>
            <a:endParaRPr lang="en-IN" dirty="0"/>
          </a:p>
        </p:txBody>
      </p:sp>
      <p:sp>
        <p:nvSpPr>
          <p:cNvPr id="3" name="Content Placeholder 2"/>
          <p:cNvSpPr>
            <a:spLocks noGrp="1"/>
          </p:cNvSpPr>
          <p:nvPr>
            <p:ph idx="1"/>
          </p:nvPr>
        </p:nvSpPr>
        <p:spPr/>
        <p:txBody>
          <a:bodyPr/>
          <a:lstStyle/>
          <a:p>
            <a:r>
              <a:rPr lang="en-US" dirty="0"/>
              <a:t>If we take the log of the likelihood function, we get the function as a polynomial, letting us study the change much easier.</a:t>
            </a:r>
          </a:p>
          <a:p>
            <a:r>
              <a:rPr lang="en-US" dirty="0"/>
              <a:t>The First Iteration: Assume parameters and create a likelihood function.</a:t>
            </a:r>
          </a:p>
          <a:p>
            <a:r>
              <a:rPr lang="en-US" dirty="0"/>
              <a:t>Maximize the argument of the function and get the new parameters.</a:t>
            </a:r>
          </a:p>
          <a:p>
            <a:r>
              <a:rPr lang="en-US" dirty="0"/>
              <a:t>Repeat till the parameters don’t change.</a:t>
            </a:r>
          </a:p>
          <a:p>
            <a:endParaRPr lang="en-IN" dirty="0"/>
          </a:p>
        </p:txBody>
      </p:sp>
      <p:sp>
        <p:nvSpPr>
          <p:cNvPr id="6" name="Slide Number Placeholder 5"/>
          <p:cNvSpPr>
            <a:spLocks noGrp="1"/>
          </p:cNvSpPr>
          <p:nvPr>
            <p:ph type="sldNum" sz="quarter" idx="12"/>
          </p:nvPr>
        </p:nvSpPr>
        <p:spPr/>
        <p:txBody>
          <a:bodyPr/>
          <a:lstStyle/>
          <a:p>
            <a:fld id="{B3DE6A19-2EAA-4C32-90E8-C719622181F1}" type="slidenum">
              <a:rPr lang="en-IN" smtClean="0"/>
              <a:t>16</a:t>
            </a:fld>
            <a:endParaRPr lang="en-IN"/>
          </a:p>
        </p:txBody>
      </p:sp>
    </p:spTree>
    <p:extLst>
      <p:ext uri="{BB962C8B-B14F-4D97-AF65-F5344CB8AC3E}">
        <p14:creationId xmlns:p14="http://schemas.microsoft.com/office/powerpoint/2010/main" val="3435562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4192" y="0"/>
            <a:ext cx="10515600" cy="1325563"/>
          </a:xfrm>
        </p:spPr>
        <p:txBody>
          <a:bodyPr/>
          <a:lstStyle/>
          <a:p>
            <a:r>
              <a:rPr lang="en-US" dirty="0"/>
              <a:t>Review of the process</a:t>
            </a:r>
            <a:endParaRPr lang="en-IN"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63863" y="1408547"/>
            <a:ext cx="6337424" cy="4351337"/>
          </a:xfrm>
        </p:spPr>
      </p:pic>
      <p:sp>
        <p:nvSpPr>
          <p:cNvPr id="4" name="Slide Number Placeholder 3"/>
          <p:cNvSpPr>
            <a:spLocks noGrp="1"/>
          </p:cNvSpPr>
          <p:nvPr>
            <p:ph type="sldNum" sz="quarter" idx="12"/>
          </p:nvPr>
        </p:nvSpPr>
        <p:spPr/>
        <p:txBody>
          <a:bodyPr/>
          <a:lstStyle/>
          <a:p>
            <a:fld id="{B3DE6A19-2EAA-4C32-90E8-C719622181F1}" type="slidenum">
              <a:rPr lang="en-IN" smtClean="0"/>
              <a:t>17</a:t>
            </a:fld>
            <a:endParaRPr lang="en-IN"/>
          </a:p>
        </p:txBody>
      </p:sp>
      <p:sp>
        <p:nvSpPr>
          <p:cNvPr id="6" name="TextBox 5"/>
          <p:cNvSpPr txBox="1"/>
          <p:nvPr/>
        </p:nvSpPr>
        <p:spPr>
          <a:xfrm>
            <a:off x="4487734" y="5842868"/>
            <a:ext cx="3289683" cy="338554"/>
          </a:xfrm>
          <a:prstGeom prst="rect">
            <a:avLst/>
          </a:prstGeom>
          <a:noFill/>
        </p:spPr>
        <p:txBody>
          <a:bodyPr wrap="none" rtlCol="0">
            <a:spAutoFit/>
          </a:bodyPr>
          <a:lstStyle/>
          <a:p>
            <a:r>
              <a:rPr lang="en-US" sz="1600" dirty="0">
                <a:latin typeface="Times New Roman" panose="02020603050405020304" pitchFamily="18" charset="0"/>
                <a:cs typeface="Times New Roman" panose="02020603050405020304" pitchFamily="18" charset="0"/>
              </a:rPr>
              <a:t>Source : https://tinyurl.com/bdedvhea</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40724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General Process - Definitions</a:t>
            </a:r>
            <a:endParaRPr lang="en-IN"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699225"/>
                <a:ext cx="5769634" cy="4351338"/>
              </a:xfrm>
            </p:spPr>
            <p:txBody>
              <a:bodyPr/>
              <a:lstStyle/>
              <a:p>
                <a:r>
                  <a:rPr lang="en-US" dirty="0">
                    <a:latin typeface="Calibri" panose="020F0502020204030204" pitchFamily="34" charset="0"/>
                    <a:cs typeface="Calibri" panose="020F0502020204030204" pitchFamily="34" charset="0"/>
                  </a:rPr>
                  <a:t>The probability density function is given by:</a:t>
                </a:r>
                <a:endParaRPr lang="en-US" b="0" dirty="0">
                  <a:latin typeface="Calibri" panose="020F0502020204030204" pitchFamily="34" charset="0"/>
                  <a:cs typeface="Calibri" panose="020F0502020204030204" pitchFamily="34" charset="0"/>
                </a:endParaRPr>
              </a:p>
              <a:p>
                <a14:m>
                  <m:oMath xmlns:m="http://schemas.openxmlformats.org/officeDocument/2006/math">
                    <m:r>
                      <a:rPr lang="en-US" b="0" i="1" smtClean="0">
                        <a:latin typeface="Cambria Math" panose="02040503050406030204" pitchFamily="18" charset="0"/>
                      </a:rPr>
                      <m:t>𝑃</m:t>
                    </m:r>
                    <m:d>
                      <m:dPr>
                        <m:ctrlPr>
                          <a:rPr lang="en-IN"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e>
                    </m:d>
                    <m:r>
                      <a:rPr lang="en-US" b="0" i="1" smtClean="0">
                        <a:latin typeface="Cambria Math" panose="02040503050406030204" pitchFamily="18" charset="0"/>
                      </a:rPr>
                      <m:t>= </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𝑐</m:t>
                        </m:r>
                        <m:r>
                          <a:rPr lang="en-US" b="0" i="1" smtClean="0">
                            <a:latin typeface="Cambria Math" panose="02040503050406030204" pitchFamily="18" charset="0"/>
                          </a:rPr>
                          <m:t>=1</m:t>
                        </m:r>
                      </m:sub>
                      <m:sup>
                        <m:r>
                          <a:rPr lang="en-US" b="0" i="1" smtClean="0">
                            <a:latin typeface="Cambria Math" panose="02040503050406030204" pitchFamily="18" charset="0"/>
                          </a:rPr>
                          <m:t>𝑛</m:t>
                        </m:r>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𝑃</m:t>
                            </m:r>
                          </m:e>
                          <m:sub>
                            <m:r>
                              <a:rPr lang="en-US" b="0" i="1" smtClean="0">
                                <a:latin typeface="Cambria Math" panose="02040503050406030204" pitchFamily="18" charset="0"/>
                              </a:rPr>
                              <m:t>𝑐</m:t>
                            </m:r>
                          </m:sub>
                        </m:sSub>
                        <m:r>
                          <a:rPr lang="en-US" b="0" i="1" smtClean="0">
                            <a:latin typeface="Cambria Math" panose="02040503050406030204" pitchFamily="18" charset="0"/>
                          </a:rPr>
                          <m:t>.</m:t>
                        </m:r>
                        <m:r>
                          <a:rPr lang="en-US" b="0" i="1" smtClean="0">
                            <a:latin typeface="Cambria Math" panose="02040503050406030204" pitchFamily="18" charset="0"/>
                          </a:rPr>
                          <m:t>𝑁𝑜𝑟𝑚</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𝜇</m:t>
                            </m:r>
                          </m:e>
                          <m:sub>
                            <m:r>
                              <a:rPr lang="en-US" b="0" i="1" smtClean="0">
                                <a:latin typeface="Cambria Math" panose="02040503050406030204" pitchFamily="18" charset="0"/>
                              </a:rPr>
                              <m:t>𝑐</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𝜎</m:t>
                            </m:r>
                          </m:e>
                          <m:sub>
                            <m:r>
                              <a:rPr lang="en-US" b="0" i="1" smtClean="0">
                                <a:latin typeface="Cambria Math" panose="02040503050406030204" pitchFamily="18" charset="0"/>
                              </a:rPr>
                              <m:t>𝑐</m:t>
                            </m:r>
                          </m:sub>
                        </m:sSub>
                        <m:r>
                          <a:rPr lang="en-US" b="0" i="1" smtClean="0">
                            <a:latin typeface="Cambria Math" panose="02040503050406030204" pitchFamily="18" charset="0"/>
                          </a:rPr>
                          <m:t>)</m:t>
                        </m:r>
                      </m:e>
                    </m:nary>
                  </m:oMath>
                </a14:m>
                <a:endParaRPr lang="en-IN" dirty="0"/>
              </a:p>
              <a:p>
                <a:endParaRPr lang="en-IN"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699225"/>
                <a:ext cx="5769634" cy="4351338"/>
              </a:xfrm>
              <a:blipFill rotWithShape="0">
                <a:blip r:embed="rId2"/>
                <a:stretch>
                  <a:fillRect l="-1903" t="-2381"/>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4" name="TextBox 3"/>
              <p:cNvSpPr txBox="1"/>
              <p:nvPr/>
            </p:nvSpPr>
            <p:spPr>
              <a:xfrm>
                <a:off x="7789653" y="2096219"/>
                <a:ext cx="3690562" cy="4247317"/>
              </a:xfrm>
              <a:prstGeom prst="rect">
                <a:avLst/>
              </a:prstGeom>
              <a:noFill/>
            </p:spPr>
            <p:txBody>
              <a:bodyPr wrap="none" rtlCol="0">
                <a:spAutoFit/>
              </a:bodyPr>
              <a:lstStyle/>
              <a:p>
                <a:endParaRPr lang="en-US"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𝑊h𝑒𝑟𝑒</m:t>
                      </m:r>
                      <m:r>
                        <a:rPr lang="en-US" i="1" smtClean="0">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𝑜𝑏𝑠𝑒𝑟𝑣𝑎𝑏𝑙𝑒</m:t>
                      </m:r>
                      <m:r>
                        <a:rPr lang="en-US" b="0" i="1" smtClean="0">
                          <a:latin typeface="Cambria Math" panose="02040503050406030204" pitchFamily="18" charset="0"/>
                        </a:rPr>
                        <m:t> </m:t>
                      </m:r>
                      <m:r>
                        <a:rPr lang="en-US" b="0" i="1" smtClean="0">
                          <a:latin typeface="Cambria Math" panose="02040503050406030204" pitchFamily="18" charset="0"/>
                        </a:rPr>
                        <m:t>𝑟𝑎𝑛𝑑𝑜𝑚</m:t>
                      </m:r>
                      <m:r>
                        <a:rPr lang="en-US" b="0" i="1" smtClean="0">
                          <a:latin typeface="Cambria Math" panose="02040503050406030204" pitchFamily="18" charset="0"/>
                        </a:rPr>
                        <m:t> </m:t>
                      </m:r>
                      <m:r>
                        <a:rPr lang="en-US" b="0" i="1" smtClean="0">
                          <a:latin typeface="Cambria Math" panose="02040503050406030204" pitchFamily="18" charset="0"/>
                        </a:rPr>
                        <m:t>𝑣𝑎𝑟𝑖𝑎𝑏𝑙𝑒</m:t>
                      </m:r>
                      <m:r>
                        <a:rPr lang="en-US" b="0" i="1" smtClean="0">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𝑚</m:t>
                      </m:r>
                      <m:r>
                        <a:rPr lang="en-US" b="0" i="1" smtClean="0">
                          <a:latin typeface="Cambria Math" panose="02040503050406030204" pitchFamily="18" charset="0"/>
                        </a:rPr>
                        <m:t>=</m:t>
                      </m:r>
                      <m:r>
                        <a:rPr lang="en-US" b="0" i="1" smtClean="0">
                          <a:latin typeface="Cambria Math" panose="02040503050406030204" pitchFamily="18" charset="0"/>
                        </a:rPr>
                        <m:t>𝑠𝑖𝑧𝑒</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𝑑𝑎𝑡𝑎𝑠𝑒𝑡</m:t>
                      </m:r>
                      <m:r>
                        <a:rPr lang="en-US" b="0" i="1" smtClean="0">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𝑐𝑙𝑢𝑠𝑡𝑒𝑟𝑠</m:t>
                      </m:r>
                      <m:r>
                        <a:rPr lang="en-US" b="0" i="1" smtClean="0">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𝑐</m:t>
                      </m:r>
                      <m:r>
                        <a:rPr lang="en-US" b="0" i="1" smtClean="0">
                          <a:latin typeface="Cambria Math" panose="02040503050406030204" pitchFamily="18" charset="0"/>
                        </a:rPr>
                        <m:t>=</m:t>
                      </m:r>
                      <m:r>
                        <a:rPr lang="en-US" b="0" i="1" smtClean="0">
                          <a:latin typeface="Cambria Math" panose="02040503050406030204" pitchFamily="18" charset="0"/>
                        </a:rPr>
                        <m:t>𝑐𝑙𝑢𝑠𝑡𝑒𝑟</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r>
                        <a:rPr lang="en-US" b="0" i="1" smtClean="0">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𝐹𝑜𝑟</m:t>
                      </m:r>
                      <m:r>
                        <a:rPr lang="en-US" b="0" i="1" smtClean="0">
                          <a:latin typeface="Cambria Math" panose="02040503050406030204" pitchFamily="18" charset="0"/>
                        </a:rPr>
                        <m:t> </m:t>
                      </m:r>
                      <m:r>
                        <a:rPr lang="en-US" b="0" i="1" smtClean="0">
                          <a:latin typeface="Cambria Math" panose="02040503050406030204" pitchFamily="18" charset="0"/>
                        </a:rPr>
                        <m:t>𝑒𝑎𝑐h</m:t>
                      </m:r>
                      <m:r>
                        <a:rPr lang="en-US" b="0" i="1" smtClean="0">
                          <a:latin typeface="Cambria Math" panose="02040503050406030204" pitchFamily="18" charset="0"/>
                        </a:rPr>
                        <m:t> </m:t>
                      </m:r>
                      <m:r>
                        <a:rPr lang="en-US" b="0" i="1" smtClean="0">
                          <a:latin typeface="Cambria Math" panose="02040503050406030204" pitchFamily="18" charset="0"/>
                        </a:rPr>
                        <m:t>𝑐𝑙𝑢𝑠𝑡𝑒𝑟</m:t>
                      </m:r>
                      <m:r>
                        <a:rPr lang="en-US" b="0" i="1" smtClean="0">
                          <a:latin typeface="Cambria Math" panose="02040503050406030204" pitchFamily="18" charset="0"/>
                        </a:rPr>
                        <m:t>,</m:t>
                      </m:r>
                    </m:oMath>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𝑐</m:t>
                          </m:r>
                        </m:sub>
                      </m:sSub>
                      <m:r>
                        <a:rPr lang="en-US" b="0" i="1" smtClean="0">
                          <a:latin typeface="Cambria Math" panose="02040503050406030204" pitchFamily="18" charset="0"/>
                        </a:rPr>
                        <m:t>=</m:t>
                      </m:r>
                      <m:r>
                        <a:rPr lang="en-US" b="0" i="1" smtClean="0">
                          <a:latin typeface="Cambria Math" panose="02040503050406030204" pitchFamily="18" charset="0"/>
                        </a:rPr>
                        <m:t>𝑚𝑒𝑎𝑛</m:t>
                      </m:r>
                      <m:r>
                        <a:rPr lang="en-US" b="0" i="1" smtClean="0">
                          <a:latin typeface="Cambria Math" panose="02040503050406030204" pitchFamily="18" charset="0"/>
                        </a:rPr>
                        <m:t>,</m:t>
                      </m:r>
                    </m:oMath>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𝑐</m:t>
                          </m:r>
                        </m:sub>
                      </m:sSub>
                      <m:r>
                        <a:rPr lang="en-US" b="0" i="0" smtClean="0">
                          <a:latin typeface="Cambria Math" panose="02040503050406030204" pitchFamily="18" charset="0"/>
                        </a:rPr>
                        <m:t>=</m:t>
                      </m:r>
                      <m:r>
                        <a:rPr lang="en-US" b="0" i="1" smtClean="0">
                          <a:latin typeface="Cambria Math" panose="02040503050406030204" pitchFamily="18" charset="0"/>
                        </a:rPr>
                        <m:t>𝑣𝑎𝑟𝑖𝑎𝑛𝑐𝑒</m:t>
                      </m:r>
                      <m:r>
                        <a:rPr lang="en-US" b="0" i="1" smtClean="0">
                          <a:latin typeface="Cambria Math" panose="02040503050406030204" pitchFamily="18" charset="0"/>
                        </a:rPr>
                        <m:t>,</m:t>
                      </m:r>
                    </m:oMath>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𝑐</m:t>
                          </m:r>
                        </m:sub>
                      </m:sSub>
                      <m:r>
                        <a:rPr lang="en-US" b="0" i="0" smtClean="0">
                          <a:latin typeface="Cambria Math" panose="02040503050406030204" pitchFamily="18" charset="0"/>
                        </a:rPr>
                        <m:t>=</m:t>
                      </m:r>
                      <m:r>
                        <a:rPr lang="en-US" b="0" i="1" smtClean="0">
                          <a:latin typeface="Cambria Math" panose="02040503050406030204" pitchFamily="18" charset="0"/>
                        </a:rPr>
                        <m:t>𝑃𝑟𝑜𝑏𝑎𝑏𝑖𝑙𝑖𝑡𝑦</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𝑐𝑙𝑢𝑠𝑡𝑒𝑟</m:t>
                      </m:r>
                    </m:oMath>
                  </m:oMathPara>
                </a14:m>
                <a:br>
                  <a:rPr lang="en-US" b="0" i="1" dirty="0">
                    <a:latin typeface="Cambria Math" panose="02040503050406030204" pitchFamily="18" charset="0"/>
                  </a:rPr>
                </a:br>
                <a:r>
                  <a:rPr lang="en-US" b="0" i="1" dirty="0">
                    <a:latin typeface="Cambria Math" panose="02040503050406030204" pitchFamily="18" charset="0"/>
                  </a:rPr>
                  <a:t>Norm = normal function</a:t>
                </a:r>
                <a14:m>
                  <m:oMath xmlns:m="http://schemas.openxmlformats.org/officeDocument/2006/math">
                    <m:r>
                      <a:rPr lang="en-US" b="0" i="1" smtClean="0">
                        <a:latin typeface="Cambria Math" panose="02040503050406030204" pitchFamily="18" charset="0"/>
                      </a:rPr>
                      <m:t>.</m:t>
                    </m:r>
                  </m:oMath>
                </a14:m>
                <a:endParaRPr lang="en-US" b="0" dirty="0"/>
              </a:p>
              <a:p>
                <a:br>
                  <a:rPr lang="en-US" b="0" dirty="0"/>
                </a:br>
                <a:br>
                  <a:rPr lang="en-US" b="0" i="1" dirty="0"/>
                </a:br>
                <a:endParaRPr lang="en-US" b="0" i="1" dirty="0"/>
              </a:p>
              <a:p>
                <a:endParaRPr lang="en-IN" dirty="0"/>
              </a:p>
            </p:txBody>
          </p:sp>
        </mc:Choice>
        <mc:Fallback xmlns="">
          <p:sp>
            <p:nvSpPr>
              <p:cNvPr id="4" name="TextBox 3"/>
              <p:cNvSpPr txBox="1">
                <a:spLocks noRot="1" noChangeAspect="1" noMove="1" noResize="1" noEditPoints="1" noAdjustHandles="1" noChangeArrowheads="1" noChangeShapeType="1" noTextEdit="1"/>
              </p:cNvSpPr>
              <p:nvPr/>
            </p:nvSpPr>
            <p:spPr>
              <a:xfrm>
                <a:off x="7789653" y="2096219"/>
                <a:ext cx="3690562" cy="4247317"/>
              </a:xfrm>
              <a:prstGeom prst="rect">
                <a:avLst/>
              </a:prstGeom>
              <a:blipFill rotWithShape="0">
                <a:blip r:embed="rId3"/>
                <a:stretch>
                  <a:fillRect l="-1488"/>
                </a:stretch>
              </a:blipFill>
            </p:spPr>
            <p:txBody>
              <a:bodyPr/>
              <a:lstStyle/>
              <a:p>
                <a:r>
                  <a:rPr lang="en-IN">
                    <a:noFill/>
                  </a:rPr>
                  <a:t> </a:t>
                </a:r>
              </a:p>
            </p:txBody>
          </p:sp>
        </mc:Fallback>
      </mc:AlternateContent>
      <p:sp>
        <p:nvSpPr>
          <p:cNvPr id="7" name="Slide Number Placeholder 6"/>
          <p:cNvSpPr>
            <a:spLocks noGrp="1"/>
          </p:cNvSpPr>
          <p:nvPr>
            <p:ph type="sldNum" sz="quarter" idx="12"/>
          </p:nvPr>
        </p:nvSpPr>
        <p:spPr/>
        <p:txBody>
          <a:bodyPr/>
          <a:lstStyle/>
          <a:p>
            <a:fld id="{B3DE6A19-2EAA-4C32-90E8-C719622181F1}" type="slidenum">
              <a:rPr lang="en-IN" smtClean="0"/>
              <a:t>18</a:t>
            </a:fld>
            <a:endParaRPr lang="en-IN"/>
          </a:p>
        </p:txBody>
      </p:sp>
    </p:spTree>
    <p:extLst>
      <p:ext uri="{BB962C8B-B14F-4D97-AF65-F5344CB8AC3E}">
        <p14:creationId xmlns:p14="http://schemas.microsoft.com/office/powerpoint/2010/main" val="3144594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54204"/>
            <a:ext cx="10515600" cy="997758"/>
          </a:xfrm>
        </p:spPr>
        <p:txBody>
          <a:bodyPr/>
          <a:lstStyle/>
          <a:p>
            <a:r>
              <a:rPr lang="en-US" dirty="0"/>
              <a:t>Step 1: Allocating Parameters</a:t>
            </a:r>
            <a:endParaRPr lang="en-IN"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759125" y="1558475"/>
                <a:ext cx="7272068" cy="4540400"/>
              </a:xfrm>
            </p:spPr>
            <p:txBody>
              <a:bodyPr/>
              <a:lstStyle/>
              <a:p>
                <a:r>
                  <a:rPr lang="en-US" dirty="0"/>
                  <a:t>Let the latent variable be </a:t>
                </a:r>
                <a14:m>
                  <m:oMath xmlns:m="http://schemas.openxmlformats.org/officeDocument/2006/math">
                    <m:r>
                      <a:rPr lang="en-US" b="0" i="1" smtClean="0">
                        <a:latin typeface="Cambria Math" panose="02040503050406030204" pitchFamily="18" charset="0"/>
                      </a:rPr>
                      <m:t>𝑧</m:t>
                    </m:r>
                  </m:oMath>
                </a14:m>
                <a:r>
                  <a:rPr lang="en-US" b="0" dirty="0"/>
                  <a:t>, such that:</a:t>
                </a:r>
              </a:p>
              <a:p>
                <a14:m>
                  <m:oMath xmlns:m="http://schemas.openxmlformats.org/officeDocument/2006/math">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𝑧</m:t>
                        </m:r>
                        <m:r>
                          <a:rPr lang="en-US" b="0" i="1" smtClean="0">
                            <a:latin typeface="Cambria Math" panose="02040503050406030204" pitchFamily="18" charset="0"/>
                          </a:rPr>
                          <m:t>=</m:t>
                        </m:r>
                        <m:r>
                          <a:rPr lang="en-US" b="0" i="1" smtClean="0">
                            <a:latin typeface="Cambria Math" panose="02040503050406030204" pitchFamily="18" charset="0"/>
                          </a:rPr>
                          <m:t>𝑐</m:t>
                        </m:r>
                      </m:e>
                    </m:d>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𝑐</m:t>
                        </m:r>
                      </m:sub>
                    </m:sSub>
                  </m:oMath>
                </a14:m>
                <a:endParaRPr lang="en-US" b="0" dirty="0"/>
              </a:p>
              <a:p>
                <a:r>
                  <a:rPr lang="en-US" dirty="0"/>
                  <a:t>Then, we can write:</a:t>
                </a:r>
              </a:p>
              <a:p>
                <a14:m>
                  <m:oMath xmlns:m="http://schemas.openxmlformats.org/officeDocument/2006/math">
                    <m:r>
                      <a:rPr lang="en-US" i="1">
                        <a:latin typeface="Cambria Math" panose="02040503050406030204" pitchFamily="18" charset="0"/>
                      </a:rPr>
                      <m:t>𝑁𝑜𝑟𝑚</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𝑐</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𝑐</m:t>
                            </m:r>
                          </m:sub>
                        </m:sSub>
                      </m:e>
                    </m:d>
                    <m:r>
                      <a:rPr lang="en-US" b="0" i="1" smtClean="0">
                        <a:latin typeface="Cambria Math" panose="02040503050406030204" pitchFamily="18" charset="0"/>
                      </a:rPr>
                      <m:t>=</m:t>
                    </m:r>
                    <m:r>
                      <a:rPr lang="en-US" b="0" i="1" smtClean="0">
                        <a:latin typeface="Cambria Math" panose="02040503050406030204" pitchFamily="18" charset="0"/>
                      </a:rPr>
                      <m:t>𝑃</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e>
                      <m:e>
                        <m:r>
                          <a:rPr lang="en-US" b="0" i="1" smtClean="0">
                            <a:latin typeface="Cambria Math" panose="02040503050406030204" pitchFamily="18" charset="0"/>
                          </a:rPr>
                          <m:t>𝑧</m:t>
                        </m:r>
                        <m:r>
                          <a:rPr lang="en-US" b="0" i="1" smtClean="0">
                            <a:latin typeface="Cambria Math" panose="02040503050406030204" pitchFamily="18" charset="0"/>
                          </a:rPr>
                          <m:t>=</m:t>
                        </m:r>
                        <m:r>
                          <a:rPr lang="en-US" b="0" i="1" smtClean="0">
                            <a:latin typeface="Cambria Math" panose="02040503050406030204" pitchFamily="18" charset="0"/>
                          </a:rPr>
                          <m:t>𝑐</m:t>
                        </m:r>
                      </m:e>
                    </m:d>
                  </m:oMath>
                </a14:m>
                <a:endParaRPr lang="en-US" dirty="0"/>
              </a:p>
              <a:p>
                <a:r>
                  <a:rPr lang="en-US" dirty="0"/>
                  <a:t>To find z,</a:t>
                </a:r>
              </a:p>
              <a:p>
                <a14:m>
                  <m:oMath xmlns:m="http://schemas.openxmlformats.org/officeDocument/2006/math">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𝑧</m:t>
                        </m:r>
                        <m:r>
                          <a:rPr lang="en-US" b="0" i="1" smtClean="0">
                            <a:latin typeface="Cambria Math" panose="02040503050406030204" pitchFamily="18" charset="0"/>
                          </a:rPr>
                          <m:t>=</m:t>
                        </m:r>
                        <m:r>
                          <a:rPr lang="en-US" b="0" i="1" smtClean="0">
                            <a:latin typeface="Cambria Math" panose="02040503050406030204" pitchFamily="18" charset="0"/>
                          </a:rPr>
                          <m:t>𝑐</m:t>
                        </m:r>
                      </m:e>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e>
                    </m:d>
                    <m:r>
                      <a:rPr lang="en-US" b="0" i="0" smtClean="0">
                        <a:latin typeface="Cambria Math" panose="02040503050406030204" pitchFamily="18" charset="0"/>
                      </a:rPr>
                      <m:t>=</m:t>
                    </m:r>
                    <m:f>
                      <m:fPr>
                        <m:ctrlPr>
                          <a:rPr lang="en-US" b="0" i="1" smtClean="0">
                            <a:latin typeface="Cambria Math" panose="02040503050406030204" pitchFamily="18" charset="0"/>
                          </a:rPr>
                        </m:ctrlPr>
                      </m:fPr>
                      <m:num>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𝑧</m:t>
                            </m:r>
                            <m:r>
                              <a:rPr lang="en-US" i="1">
                                <a:latin typeface="Cambria Math" panose="02040503050406030204" pitchFamily="18" charset="0"/>
                              </a:rPr>
                              <m:t>=</m:t>
                            </m:r>
                            <m:r>
                              <a:rPr lang="en-US" i="1">
                                <a:latin typeface="Cambria Math" panose="02040503050406030204" pitchFamily="18" charset="0"/>
                              </a:rPr>
                              <m:t>𝑐</m:t>
                            </m:r>
                          </m:e>
                        </m:d>
                        <m:r>
                          <a:rPr lang="en-US" i="1">
                            <a:latin typeface="Cambria Math" panose="02040503050406030204" pitchFamily="18" charset="0"/>
                          </a:rPr>
                          <m:t>.</m:t>
                        </m:r>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e>
                            <m:r>
                              <a:rPr lang="en-US" i="1">
                                <a:latin typeface="Cambria Math" panose="02040503050406030204" pitchFamily="18" charset="0"/>
                              </a:rPr>
                              <m:t>𝑧</m:t>
                            </m:r>
                            <m:r>
                              <a:rPr lang="en-US" i="1">
                                <a:latin typeface="Cambria Math" panose="02040503050406030204" pitchFamily="18" charset="0"/>
                              </a:rPr>
                              <m:t>=</m:t>
                            </m:r>
                            <m:r>
                              <a:rPr lang="en-US" i="1">
                                <a:latin typeface="Cambria Math" panose="02040503050406030204" pitchFamily="18" charset="0"/>
                              </a:rPr>
                              <m:t>𝑐</m:t>
                            </m:r>
                          </m:e>
                        </m:d>
                      </m:num>
                      <m:den>
                        <m:r>
                          <a:rPr lang="en-US" i="1">
                            <a:latin typeface="Cambria Math" panose="02040503050406030204" pitchFamily="18" charset="0"/>
                          </a:rPr>
                          <m:t>𝑃</m:t>
                        </m:r>
                        <m:d>
                          <m:dPr>
                            <m:ctrlPr>
                              <a:rPr lang="en-IN"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den>
                    </m:f>
                  </m:oMath>
                </a14:m>
                <a:endParaRPr lang="en-US" dirty="0"/>
              </a:p>
              <a:p>
                <a14:m>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𝑧</m:t>
                        </m:r>
                        <m:r>
                          <a:rPr lang="en-US" i="1">
                            <a:latin typeface="Cambria Math" panose="02040503050406030204" pitchFamily="18" charset="0"/>
                          </a:rPr>
                          <m:t>=</m:t>
                        </m:r>
                        <m:r>
                          <a:rPr lang="en-US" i="1">
                            <a:latin typeface="Cambria Math" panose="02040503050406030204" pitchFamily="18" charset="0"/>
                          </a:rPr>
                          <m:t>𝑐</m:t>
                        </m:r>
                      </m:e>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r>
                      <a:rPr lang="en-US" b="0" i="0"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𝑐</m:t>
                            </m:r>
                          </m:sub>
                        </m:sSub>
                        <m:r>
                          <a:rPr lang="en-US" i="1">
                            <a:latin typeface="Cambria Math" panose="02040503050406030204" pitchFamily="18" charset="0"/>
                          </a:rPr>
                          <m:t>.</m:t>
                        </m:r>
                        <m:r>
                          <a:rPr lang="en-US" i="1">
                            <a:latin typeface="Cambria Math" panose="02040503050406030204" pitchFamily="18" charset="0"/>
                          </a:rPr>
                          <m:t>𝑁𝑜𝑟𝑚</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𝑐</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𝑐</m:t>
                            </m:r>
                          </m:sub>
                        </m:sSub>
                        <m:r>
                          <a:rPr lang="en-US" i="1">
                            <a:latin typeface="Cambria Math" panose="02040503050406030204" pitchFamily="18" charset="0"/>
                          </a:rPr>
                          <m:t>)</m:t>
                        </m:r>
                        <m:r>
                          <m:rPr>
                            <m:nor/>
                          </m:rPr>
                          <a:rPr lang="en-US" dirty="0"/>
                          <m:t> </m:t>
                        </m:r>
                      </m:num>
                      <m:den>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𝑐</m:t>
                            </m:r>
                            <m:r>
                              <a:rPr lang="en-US" i="1">
                                <a:latin typeface="Cambria Math" panose="02040503050406030204" pitchFamily="18" charset="0"/>
                              </a:rPr>
                              <m:t>=1</m:t>
                            </m:r>
                          </m:sub>
                          <m:sup>
                            <m:r>
                              <a:rPr lang="en-US" i="1">
                                <a:latin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𝑐</m:t>
                                </m:r>
                              </m:sub>
                            </m:sSub>
                            <m:r>
                              <a:rPr lang="en-US" i="1">
                                <a:latin typeface="Cambria Math" panose="02040503050406030204" pitchFamily="18" charset="0"/>
                              </a:rPr>
                              <m:t>.</m:t>
                            </m:r>
                            <m:r>
                              <a:rPr lang="en-US" i="1">
                                <a:latin typeface="Cambria Math" panose="02040503050406030204" pitchFamily="18" charset="0"/>
                              </a:rPr>
                              <m:t>𝑁𝑜𝑟𝑚</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𝑐</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𝑐</m:t>
                                </m:r>
                              </m:sub>
                            </m:sSub>
                            <m:r>
                              <a:rPr lang="en-US" i="1">
                                <a:latin typeface="Cambria Math" panose="02040503050406030204" pitchFamily="18" charset="0"/>
                              </a:rPr>
                              <m:t>)</m:t>
                            </m:r>
                          </m:e>
                        </m:nary>
                      </m:den>
                    </m:f>
                    <m:r>
                      <a:rPr lang="en-US" b="0" i="0"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𝑃</m:t>
                        </m:r>
                      </m:e>
                      <m:sub>
                        <m:r>
                          <a:rPr lang="en-US" b="0" i="1" smtClean="0">
                            <a:latin typeface="Cambria Math" panose="02040503050406030204" pitchFamily="18" charset="0"/>
                          </a:rPr>
                          <m:t>𝑖𝑐</m:t>
                        </m:r>
                      </m:sub>
                    </m:sSub>
                  </m:oMath>
                </a14:m>
                <a:endParaRPr lang="en-US" dirty="0"/>
              </a:p>
              <a:p>
                <a:endParaRPr lang="en-US" b="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759125" y="1558475"/>
                <a:ext cx="7272068" cy="4540400"/>
              </a:xfrm>
              <a:blipFill rotWithShape="0">
                <a:blip r:embed="rId3"/>
                <a:stretch>
                  <a:fillRect l="-1510" t="-2419"/>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5" name="TextBox 4"/>
              <p:cNvSpPr txBox="1"/>
              <p:nvPr/>
            </p:nvSpPr>
            <p:spPr>
              <a:xfrm>
                <a:off x="7789653" y="2096219"/>
                <a:ext cx="3736216" cy="424731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𝑊h𝑒𝑟𝑒</m:t>
                      </m:r>
                      <m:r>
                        <a:rPr lang="en-US" i="1" smtClean="0">
                          <a:latin typeface="Cambria Math" panose="02040503050406030204" pitchFamily="18" charset="0"/>
                        </a:rPr>
                        <m:t>,</m:t>
                      </m:r>
                    </m:oMath>
                  </m:oMathPara>
                </a14:m>
                <a:endParaRPr lang="en-US"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𝑜𝑏𝑠𝑒𝑟𝑣𝑎𝑏𝑙𝑒</m:t>
                      </m:r>
                      <m:r>
                        <a:rPr lang="en-US" i="1">
                          <a:latin typeface="Cambria Math" panose="02040503050406030204" pitchFamily="18" charset="0"/>
                        </a:rPr>
                        <m:t> </m:t>
                      </m:r>
                      <m:r>
                        <a:rPr lang="en-US" i="1">
                          <a:latin typeface="Cambria Math" panose="02040503050406030204" pitchFamily="18" charset="0"/>
                        </a:rPr>
                        <m:t>𝑟𝑎𝑛𝑑𝑜𝑚</m:t>
                      </m:r>
                      <m:r>
                        <a:rPr lang="en-US" i="1">
                          <a:latin typeface="Cambria Math" panose="02040503050406030204" pitchFamily="18" charset="0"/>
                        </a:rPr>
                        <m:t> </m:t>
                      </m:r>
                      <m:r>
                        <a:rPr lang="en-US" i="1">
                          <a:latin typeface="Cambria Math" panose="02040503050406030204" pitchFamily="18" charset="0"/>
                        </a:rPr>
                        <m:t>𝑣𝑎𝑟𝑖𝑎𝑏𝑙𝑒</m:t>
                      </m:r>
                      <m:r>
                        <a:rPr lang="en-US" i="1">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𝑧</m:t>
                      </m:r>
                      <m:r>
                        <a:rPr lang="en-US" b="0" i="1" smtClean="0">
                          <a:latin typeface="Cambria Math" panose="02040503050406030204" pitchFamily="18" charset="0"/>
                        </a:rPr>
                        <m:t>=</m:t>
                      </m:r>
                      <m:r>
                        <a:rPr lang="en-US" b="0" i="1" smtClean="0">
                          <a:latin typeface="Cambria Math" panose="02040503050406030204" pitchFamily="18" charset="0"/>
                        </a:rPr>
                        <m:t>𝑙𝑎𝑡𝑒𝑛𝑡</m:t>
                      </m:r>
                      <m:r>
                        <a:rPr lang="en-US" b="0" i="1" smtClean="0">
                          <a:latin typeface="Cambria Math" panose="02040503050406030204" pitchFamily="18" charset="0"/>
                        </a:rPr>
                        <m:t> </m:t>
                      </m:r>
                      <m:r>
                        <a:rPr lang="en-US" b="0" i="1" smtClean="0">
                          <a:latin typeface="Cambria Math" panose="02040503050406030204" pitchFamily="18" charset="0"/>
                        </a:rPr>
                        <m:t>𝑟𝑎𝑛𝑑𝑜𝑚</m:t>
                      </m:r>
                      <m:r>
                        <a:rPr lang="en-US" b="0" i="1" smtClean="0">
                          <a:latin typeface="Cambria Math" panose="02040503050406030204" pitchFamily="18" charset="0"/>
                        </a:rPr>
                        <m:t> </m:t>
                      </m:r>
                      <m:r>
                        <a:rPr lang="en-US" b="0" i="1" smtClean="0">
                          <a:latin typeface="Cambria Math" panose="02040503050406030204" pitchFamily="18" charset="0"/>
                        </a:rPr>
                        <m:t>𝑣𝑎𝑟𝑖𝑎𝑏𝑙𝑒</m:t>
                      </m:r>
                    </m:oMath>
                    <m:oMath xmlns:m="http://schemas.openxmlformats.org/officeDocument/2006/math">
                      <m:r>
                        <a:rPr lang="en-US" b="0" i="1" smtClean="0">
                          <a:latin typeface="Cambria Math" panose="02040503050406030204" pitchFamily="18" charset="0"/>
                        </a:rPr>
                        <m:t>𝑚</m:t>
                      </m:r>
                      <m:r>
                        <a:rPr lang="en-US" b="0" i="1" smtClean="0">
                          <a:latin typeface="Cambria Math" panose="02040503050406030204" pitchFamily="18" charset="0"/>
                        </a:rPr>
                        <m:t>=</m:t>
                      </m:r>
                      <m:r>
                        <a:rPr lang="en-US" b="0" i="1" smtClean="0">
                          <a:latin typeface="Cambria Math" panose="02040503050406030204" pitchFamily="18" charset="0"/>
                        </a:rPr>
                        <m:t>𝑠𝑖𝑧𝑒</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𝑑𝑎𝑡𝑎𝑠𝑒𝑡</m:t>
                      </m:r>
                      <m:r>
                        <a:rPr lang="en-US" b="0" i="1" smtClean="0">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𝑐𝑙𝑢𝑠𝑡𝑒𝑟𝑠</m:t>
                      </m:r>
                      <m:r>
                        <a:rPr lang="en-US" b="0" i="1" smtClean="0">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𝑐</m:t>
                      </m:r>
                      <m:r>
                        <a:rPr lang="en-US" b="0" i="1" smtClean="0">
                          <a:latin typeface="Cambria Math" panose="02040503050406030204" pitchFamily="18" charset="0"/>
                        </a:rPr>
                        <m:t>=</m:t>
                      </m:r>
                      <m:r>
                        <a:rPr lang="en-US" b="0" i="1" smtClean="0">
                          <a:latin typeface="Cambria Math" panose="02040503050406030204" pitchFamily="18" charset="0"/>
                        </a:rPr>
                        <m:t>𝑐𝑙𝑢𝑠𝑡𝑒𝑟</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r>
                        <a:rPr lang="en-US" b="0" i="1" smtClean="0">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𝐹𝑜𝑟</m:t>
                      </m:r>
                      <m:r>
                        <a:rPr lang="en-US" b="0" i="1" smtClean="0">
                          <a:latin typeface="Cambria Math" panose="02040503050406030204" pitchFamily="18" charset="0"/>
                        </a:rPr>
                        <m:t> </m:t>
                      </m:r>
                      <m:r>
                        <a:rPr lang="en-US" b="0" i="1" smtClean="0">
                          <a:latin typeface="Cambria Math" panose="02040503050406030204" pitchFamily="18" charset="0"/>
                        </a:rPr>
                        <m:t>𝑒𝑎𝑐h</m:t>
                      </m:r>
                      <m:r>
                        <a:rPr lang="en-US" b="0" i="1" smtClean="0">
                          <a:latin typeface="Cambria Math" panose="02040503050406030204" pitchFamily="18" charset="0"/>
                        </a:rPr>
                        <m:t> </m:t>
                      </m:r>
                      <m:r>
                        <a:rPr lang="en-US" b="0" i="1" smtClean="0">
                          <a:latin typeface="Cambria Math" panose="02040503050406030204" pitchFamily="18" charset="0"/>
                        </a:rPr>
                        <m:t>𝑐𝑙𝑢𝑠𝑡𝑒𝑟</m:t>
                      </m:r>
                      <m:r>
                        <a:rPr lang="en-US" b="0" i="1" smtClean="0">
                          <a:latin typeface="Cambria Math" panose="02040503050406030204" pitchFamily="18" charset="0"/>
                        </a:rPr>
                        <m:t>,</m:t>
                      </m:r>
                    </m:oMath>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𝑐</m:t>
                          </m:r>
                        </m:sub>
                      </m:sSub>
                      <m:r>
                        <a:rPr lang="en-US" b="0" i="1" smtClean="0">
                          <a:latin typeface="Cambria Math" panose="02040503050406030204" pitchFamily="18" charset="0"/>
                        </a:rPr>
                        <m:t>=</m:t>
                      </m:r>
                      <m:r>
                        <a:rPr lang="en-US" b="0" i="1" smtClean="0">
                          <a:latin typeface="Cambria Math" panose="02040503050406030204" pitchFamily="18" charset="0"/>
                        </a:rPr>
                        <m:t>𝑚𝑒𝑎𝑛</m:t>
                      </m:r>
                      <m:r>
                        <a:rPr lang="en-US" b="0" i="1" smtClean="0">
                          <a:latin typeface="Cambria Math" panose="02040503050406030204" pitchFamily="18" charset="0"/>
                        </a:rPr>
                        <m:t>,</m:t>
                      </m:r>
                    </m:oMath>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𝑐</m:t>
                          </m:r>
                        </m:sub>
                      </m:sSub>
                      <m:r>
                        <a:rPr lang="en-US" b="0" i="0" smtClean="0">
                          <a:latin typeface="Cambria Math" panose="02040503050406030204" pitchFamily="18" charset="0"/>
                        </a:rPr>
                        <m:t>=</m:t>
                      </m:r>
                      <m:r>
                        <a:rPr lang="en-US" b="0" i="1" smtClean="0">
                          <a:latin typeface="Cambria Math" panose="02040503050406030204" pitchFamily="18" charset="0"/>
                        </a:rPr>
                        <m:t>𝑣𝑎𝑟𝑖𝑎𝑛𝑐𝑒</m:t>
                      </m:r>
                      <m:r>
                        <a:rPr lang="en-US" b="0" i="1" smtClean="0">
                          <a:latin typeface="Cambria Math" panose="02040503050406030204" pitchFamily="18" charset="0"/>
                        </a:rPr>
                        <m:t>,</m:t>
                      </m:r>
                    </m:oMath>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𝑐</m:t>
                          </m:r>
                        </m:sub>
                      </m:sSub>
                      <m:r>
                        <a:rPr lang="en-US" b="0" i="0" smtClean="0">
                          <a:latin typeface="Cambria Math" panose="02040503050406030204" pitchFamily="18" charset="0"/>
                        </a:rPr>
                        <m:t>=</m:t>
                      </m:r>
                      <m:r>
                        <a:rPr lang="en-US" b="0" i="1" smtClean="0">
                          <a:latin typeface="Cambria Math" panose="02040503050406030204" pitchFamily="18" charset="0"/>
                        </a:rPr>
                        <m:t>𝑃𝑟𝑜𝑏𝑎𝑏𝑖𝑙𝑖𝑡𝑦</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𝑐𝑙𝑢𝑠𝑡𝑒𝑟</m:t>
                      </m:r>
                    </m:oMath>
                  </m:oMathPara>
                </a14:m>
                <a:br>
                  <a:rPr lang="en-US" b="0" i="1" dirty="0">
                    <a:latin typeface="Cambria Math" panose="02040503050406030204" pitchFamily="18" charset="0"/>
                  </a:rPr>
                </a:br>
                <a:r>
                  <a:rPr lang="en-US" b="0" i="1" dirty="0">
                    <a:latin typeface="Cambria Math" panose="02040503050406030204" pitchFamily="18" charset="0"/>
                  </a:rPr>
                  <a:t>Norm = normal function</a:t>
                </a:r>
                <a14:m>
                  <m:oMath xmlns:m="http://schemas.openxmlformats.org/officeDocument/2006/math">
                    <m:r>
                      <a:rPr lang="en-US" b="0" i="1" smtClean="0">
                        <a:latin typeface="Cambria Math" panose="02040503050406030204" pitchFamily="18" charset="0"/>
                      </a:rPr>
                      <m:t>.</m:t>
                    </m:r>
                  </m:oMath>
                </a14:m>
                <a:endParaRPr lang="en-US" b="0" dirty="0"/>
              </a:p>
              <a:p>
                <a:br>
                  <a:rPr lang="en-US" b="0" dirty="0"/>
                </a:br>
                <a:br>
                  <a:rPr lang="en-US" b="0" i="1" dirty="0"/>
                </a:br>
                <a:endParaRPr lang="en-US" b="0" i="1" dirty="0"/>
              </a:p>
              <a:p>
                <a:endParaRPr lang="en-IN" dirty="0"/>
              </a:p>
            </p:txBody>
          </p:sp>
        </mc:Choice>
        <mc:Fallback xmlns="">
          <p:sp>
            <p:nvSpPr>
              <p:cNvPr id="5" name="TextBox 4"/>
              <p:cNvSpPr txBox="1">
                <a:spLocks noRot="1" noChangeAspect="1" noMove="1" noResize="1" noEditPoints="1" noAdjustHandles="1" noChangeArrowheads="1" noChangeShapeType="1" noTextEdit="1"/>
              </p:cNvSpPr>
              <p:nvPr/>
            </p:nvSpPr>
            <p:spPr>
              <a:xfrm>
                <a:off x="7789653" y="2096219"/>
                <a:ext cx="3736216" cy="4247317"/>
              </a:xfrm>
              <a:prstGeom prst="rect">
                <a:avLst/>
              </a:prstGeom>
              <a:blipFill rotWithShape="0">
                <a:blip r:embed="rId4"/>
                <a:stretch>
                  <a:fillRect l="-1468"/>
                </a:stretch>
              </a:blipFill>
            </p:spPr>
            <p:txBody>
              <a:bodyPr/>
              <a:lstStyle/>
              <a:p>
                <a:r>
                  <a:rPr lang="en-IN">
                    <a:noFill/>
                  </a:rPr>
                  <a:t> </a:t>
                </a:r>
              </a:p>
            </p:txBody>
          </p:sp>
        </mc:Fallback>
      </mc:AlternateContent>
      <p:sp>
        <p:nvSpPr>
          <p:cNvPr id="8" name="Slide Number Placeholder 7"/>
          <p:cNvSpPr>
            <a:spLocks noGrp="1"/>
          </p:cNvSpPr>
          <p:nvPr>
            <p:ph type="sldNum" sz="quarter" idx="12"/>
          </p:nvPr>
        </p:nvSpPr>
        <p:spPr/>
        <p:txBody>
          <a:bodyPr/>
          <a:lstStyle/>
          <a:p>
            <a:fld id="{B3DE6A19-2EAA-4C32-90E8-C719622181F1}" type="slidenum">
              <a:rPr lang="en-IN" smtClean="0"/>
              <a:t>19</a:t>
            </a:fld>
            <a:endParaRPr lang="en-IN"/>
          </a:p>
        </p:txBody>
      </p:sp>
    </p:spTree>
    <p:extLst>
      <p:ext uri="{BB962C8B-B14F-4D97-AF65-F5344CB8AC3E}">
        <p14:creationId xmlns:p14="http://schemas.microsoft.com/office/powerpoint/2010/main" val="1915521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524000" y="439947"/>
            <a:ext cx="9144000" cy="1051435"/>
          </a:xfrm>
        </p:spPr>
        <p:txBody>
          <a:bodyPr>
            <a:normAutofit/>
          </a:bodyPr>
          <a:lstStyle/>
          <a:p>
            <a:r>
              <a:rPr lang="en-US" dirty="0"/>
              <a:t>Will I do good?</a:t>
            </a:r>
            <a:endParaRPr lang="en-IN" dirty="0"/>
          </a:p>
        </p:txBody>
      </p:sp>
      <p:sp>
        <p:nvSpPr>
          <p:cNvPr id="5" name="Subtitle 4"/>
          <p:cNvSpPr>
            <a:spLocks noGrp="1"/>
          </p:cNvSpPr>
          <p:nvPr>
            <p:ph type="subTitle" idx="1"/>
          </p:nvPr>
        </p:nvSpPr>
        <p:spPr>
          <a:xfrm>
            <a:off x="1524000" y="1868129"/>
            <a:ext cx="9144000" cy="512762"/>
          </a:xfrm>
        </p:spPr>
        <p:txBody>
          <a:bodyPr/>
          <a:lstStyle/>
          <a:p>
            <a:r>
              <a:rPr lang="en-US" dirty="0"/>
              <a:t>Determine my success rate</a:t>
            </a:r>
          </a:p>
        </p:txBody>
      </p:sp>
      <p:sp>
        <p:nvSpPr>
          <p:cNvPr id="7" name="TextBox 6"/>
          <p:cNvSpPr txBox="1"/>
          <p:nvPr/>
        </p:nvSpPr>
        <p:spPr>
          <a:xfrm>
            <a:off x="3873259" y="2380891"/>
            <a:ext cx="4445480" cy="461665"/>
          </a:xfrm>
          <a:prstGeom prst="rect">
            <a:avLst/>
          </a:prstGeom>
          <a:noFill/>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Look at the problem another way</a:t>
            </a:r>
            <a:endParaRPr lang="en-IN" sz="2400" dirty="0">
              <a:latin typeface="Times New Roman" panose="02020603050405020304" pitchFamily="18" charset="0"/>
              <a:cs typeface="Times New Roman" panose="02020603050405020304" pitchFamily="18" charset="0"/>
            </a:endParaRPr>
          </a:p>
        </p:txBody>
      </p:sp>
      <p:sp>
        <p:nvSpPr>
          <p:cNvPr id="8" name="TextBox 7"/>
          <p:cNvSpPr txBox="1"/>
          <p:nvPr/>
        </p:nvSpPr>
        <p:spPr>
          <a:xfrm>
            <a:off x="3664068" y="3032152"/>
            <a:ext cx="4863861" cy="646331"/>
          </a:xfrm>
          <a:prstGeom prst="rect">
            <a:avLst/>
          </a:prstGeom>
          <a:noFill/>
        </p:spPr>
        <p:txBody>
          <a:bodyPr wrap="square" rtlCol="0">
            <a:spAutoFit/>
          </a:bodyPr>
          <a:lstStyle/>
          <a:p>
            <a:pPr algn="ctr"/>
            <a:r>
              <a:rPr lang="en-US" sz="3600" dirty="0">
                <a:solidFill>
                  <a:srgbClr val="FF0000"/>
                </a:solidFill>
                <a:latin typeface="Times New Roman" panose="02020603050405020304" pitchFamily="18" charset="0"/>
                <a:ea typeface="+mj-ea"/>
                <a:cs typeface="Times New Roman" panose="02020603050405020304" pitchFamily="18" charset="0"/>
              </a:rPr>
              <a:t>Reviews!</a:t>
            </a:r>
            <a:endParaRPr lang="en-IN" sz="3600" dirty="0">
              <a:solidFill>
                <a:srgbClr val="FF0000"/>
              </a:solidFill>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a:xfrm>
            <a:off x="631166" y="6313218"/>
            <a:ext cx="2743200" cy="365125"/>
          </a:xfrm>
        </p:spPr>
        <p:txBody>
          <a:bodyPr/>
          <a:lstStyle/>
          <a:p>
            <a:fld id="{B3DE6A19-2EAA-4C32-90E8-C719622181F1}" type="slidenum">
              <a:rPr lang="en-IN" smtClean="0"/>
              <a:t>2</a:t>
            </a:fld>
            <a:endParaRPr lang="en-IN" dirty="0"/>
          </a:p>
        </p:txBody>
      </p:sp>
    </p:spTree>
    <p:extLst>
      <p:ext uri="{BB962C8B-B14F-4D97-AF65-F5344CB8AC3E}">
        <p14:creationId xmlns:p14="http://schemas.microsoft.com/office/powerpoint/2010/main" val="2467605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9126" y="0"/>
            <a:ext cx="10515600" cy="1325563"/>
          </a:xfrm>
        </p:spPr>
        <p:txBody>
          <a:bodyPr/>
          <a:lstStyle/>
          <a:p>
            <a:r>
              <a:rPr lang="en-US" dirty="0"/>
              <a:t>Step 2: Maximization of Parameters</a:t>
            </a:r>
            <a:endParaRPr lang="en-IN"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77971" y="1325563"/>
                <a:ext cx="6790426" cy="4747703"/>
              </a:xfrm>
            </p:spPr>
            <p:txBody>
              <a:bodyPr>
                <a:normAutofit/>
              </a:bodyPr>
              <a:lstStyle/>
              <a:p>
                <a:r>
                  <a:rPr lang="en-US" dirty="0"/>
                  <a:t>Cluster size can be defined as:</a:t>
                </a:r>
              </a:p>
              <a:p>
                <a14:m>
                  <m:oMath xmlns:m="http://schemas.openxmlformats.org/officeDocument/2006/math">
                    <m:sSub>
                      <m:sSubPr>
                        <m:ctrlPr>
                          <a:rPr lang="en-IN" i="1" smtClean="0">
                            <a:latin typeface="Cambria Math" panose="02040503050406030204" pitchFamily="18" charset="0"/>
                          </a:rPr>
                        </m:ctrlPr>
                      </m:sSubPr>
                      <m:e>
                        <m:r>
                          <a:rPr lang="en-US" b="0" i="1" smtClean="0">
                            <a:latin typeface="Cambria Math" panose="02040503050406030204" pitchFamily="18" charset="0"/>
                          </a:rPr>
                          <m:t>𝑚</m:t>
                        </m:r>
                      </m:e>
                      <m:sub>
                        <m:r>
                          <a:rPr lang="en-US" b="0" i="1" smtClean="0">
                            <a:latin typeface="Cambria Math" panose="02040503050406030204" pitchFamily="18" charset="0"/>
                          </a:rPr>
                          <m:t>𝑐</m:t>
                        </m:r>
                      </m:sub>
                    </m:sSub>
                    <m:r>
                      <a:rPr lang="en-US" b="0" i="1" smtClean="0">
                        <a:latin typeface="Cambria Math" panose="02040503050406030204" pitchFamily="18" charset="0"/>
                      </a:rPr>
                      <m:t>=</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𝑚</m:t>
                        </m:r>
                      </m:sup>
                      <m:e>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𝑧</m:t>
                            </m:r>
                            <m:r>
                              <a:rPr lang="en-US" i="1">
                                <a:latin typeface="Cambria Math" panose="02040503050406030204" pitchFamily="18" charset="0"/>
                              </a:rPr>
                              <m:t>=</m:t>
                            </m:r>
                            <m:r>
                              <a:rPr lang="en-US" i="1">
                                <a:latin typeface="Cambria Math" panose="02040503050406030204" pitchFamily="18" charset="0"/>
                              </a:rPr>
                              <m:t>𝑐</m:t>
                            </m:r>
                          </m:e>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r>
                          <a:rPr lang="en-US" b="0" i="1" smtClean="0">
                            <a:latin typeface="Cambria Math" panose="02040503050406030204" pitchFamily="18" charset="0"/>
                          </a:rPr>
                          <m:t> </m:t>
                        </m:r>
                      </m:e>
                    </m:nary>
                  </m:oMath>
                </a14:m>
                <a:endParaRPr lang="en-IN" dirty="0"/>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𝑐</m:t>
                        </m:r>
                      </m:sub>
                    </m:sSub>
                    <m:r>
                      <a:rPr lang="en-US" b="0" i="0" smtClean="0">
                        <a:latin typeface="Cambria Math" panose="02040503050406030204" pitchFamily="18" charset="0"/>
                      </a:rPr>
                      <m:t>=</m:t>
                    </m:r>
                    <m:f>
                      <m:fPr>
                        <m:ctrlPr>
                          <a:rPr lang="en-US" i="1" smtClean="0">
                            <a:latin typeface="Cambria Math" panose="02040503050406030204" pitchFamily="18" charset="0"/>
                          </a:rPr>
                        </m:ctrlPr>
                      </m:fPr>
                      <m:num>
                        <m:sSub>
                          <m:sSubPr>
                            <m:ctrlPr>
                              <a:rPr lang="en-IN"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𝑐</m:t>
                            </m:r>
                          </m:sub>
                        </m:sSub>
                      </m:num>
                      <m:den>
                        <m:r>
                          <a:rPr lang="en-US" b="0" i="1" smtClean="0">
                            <a:latin typeface="Cambria Math" panose="02040503050406030204" pitchFamily="18" charset="0"/>
                          </a:rPr>
                          <m:t>𝑚</m:t>
                        </m:r>
                      </m:den>
                    </m:f>
                  </m:oMath>
                </a14:m>
                <a:endParaRPr lang="en-IN" dirty="0"/>
              </a:p>
              <a:p>
                <a:r>
                  <a:rPr lang="en-US" dirty="0"/>
                  <a:t>Then,</a:t>
                </a:r>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𝑐</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𝑚</m:t>
                            </m:r>
                          </m:e>
                          <m:sub>
                            <m:r>
                              <a:rPr lang="en-US" b="0" i="1" smtClean="0">
                                <a:latin typeface="Cambria Math" panose="02040503050406030204" pitchFamily="18" charset="0"/>
                              </a:rPr>
                              <m:t>𝑐</m:t>
                            </m:r>
                          </m:sub>
                        </m:sSub>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𝑚</m:t>
                        </m:r>
                      </m:sup>
                      <m:e>
                        <m:d>
                          <m:dPr>
                            <m:ctrlPr>
                              <a:rPr lang="en-US" b="0" i="1" smtClean="0">
                                <a:latin typeface="Cambria Math" panose="02040503050406030204" pitchFamily="18" charset="0"/>
                              </a:rPr>
                            </m:ctrlPr>
                          </m:dPr>
                          <m:e>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𝑧</m:t>
                                </m:r>
                                <m:r>
                                  <a:rPr lang="en-US" i="1">
                                    <a:latin typeface="Cambria Math" panose="02040503050406030204" pitchFamily="18" charset="0"/>
                                  </a:rPr>
                                  <m:t>=</m:t>
                                </m:r>
                                <m:r>
                                  <a:rPr lang="en-US" i="1">
                                    <a:latin typeface="Cambria Math" panose="02040503050406030204" pitchFamily="18" charset="0"/>
                                  </a:rPr>
                                  <m:t>𝑐</m:t>
                                </m:r>
                              </m:e>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e>
                        </m:d>
                      </m:e>
                    </m:nary>
                  </m:oMath>
                </a14:m>
                <a:endParaRPr lang="en-IN" dirty="0"/>
              </a:p>
              <a:p>
                <a:r>
                  <a:rPr lang="en-US" dirty="0"/>
                  <a:t>And</a:t>
                </a:r>
                <a:r>
                  <a:rPr lang="en-IN" dirty="0"/>
                  <a:t>,</a:t>
                </a:r>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𝑐</m:t>
                        </m:r>
                      </m:sub>
                    </m:sSub>
                    <m:r>
                      <a:rPr lang="en-US" b="0" i="1" smtClean="0">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m:t>
                        </m:r>
                      </m:num>
                      <m:den>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𝑐</m:t>
                            </m:r>
                          </m:sub>
                        </m:sSub>
                      </m:den>
                    </m:f>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𝑚</m:t>
                        </m:r>
                      </m:sup>
                      <m:e>
                        <m:d>
                          <m:dPr>
                            <m:ctrlPr>
                              <a:rPr lang="en-US" i="1">
                                <a:latin typeface="Cambria Math" panose="02040503050406030204" pitchFamily="18" charset="0"/>
                              </a:rPr>
                            </m:ctrlPr>
                          </m:dPr>
                          <m:e>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𝑧</m:t>
                                </m:r>
                                <m:r>
                                  <a:rPr lang="en-US" i="1">
                                    <a:latin typeface="Cambria Math" panose="02040503050406030204" pitchFamily="18" charset="0"/>
                                  </a:rPr>
                                  <m:t>=</m:t>
                                </m:r>
                                <m:r>
                                  <a:rPr lang="en-US" i="1">
                                    <a:latin typeface="Cambria Math" panose="02040503050406030204" pitchFamily="18" charset="0"/>
                                  </a:rPr>
                                  <m:t>𝑐</m:t>
                                </m:r>
                              </m:e>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𝜇</m:t>
                                        </m:r>
                                      </m:e>
                                      <m:sub>
                                        <m:r>
                                          <a:rPr lang="en-US" b="0" i="1" smtClean="0">
                                            <a:latin typeface="Cambria Math" panose="02040503050406030204" pitchFamily="18" charset="0"/>
                                          </a:rPr>
                                          <m:t>𝑐</m:t>
                                        </m:r>
                                      </m:sub>
                                    </m:sSub>
                                  </m:e>
                                </m:d>
                              </m:e>
                              <m:sup>
                                <m:r>
                                  <a:rPr lang="en-US" b="0" i="1" smtClean="0">
                                    <a:latin typeface="Cambria Math" panose="02040503050406030204" pitchFamily="18" charset="0"/>
                                  </a:rPr>
                                  <m:t>2</m:t>
                                </m:r>
                              </m:sup>
                            </m:sSup>
                            <m:r>
                              <a:rPr lang="en-US" i="1" smtClean="0">
                                <a:latin typeface="Cambria Math" panose="02040503050406030204" pitchFamily="18" charset="0"/>
                              </a:rPr>
                              <m:t> </m:t>
                            </m:r>
                          </m:e>
                        </m:d>
                      </m:e>
                    </m:nary>
                  </m:oMath>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77971" y="1325563"/>
                <a:ext cx="6790426" cy="4747703"/>
              </a:xfrm>
              <a:blipFill rotWithShape="0">
                <a:blip r:embed="rId3"/>
                <a:stretch>
                  <a:fillRect l="-1616" t="-2182"/>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4" name="TextBox 3"/>
              <p:cNvSpPr txBox="1"/>
              <p:nvPr/>
            </p:nvSpPr>
            <p:spPr>
              <a:xfrm>
                <a:off x="7789653" y="2096219"/>
                <a:ext cx="3736216" cy="424731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𝑊h𝑒𝑟𝑒</m:t>
                      </m:r>
                      <m:r>
                        <a:rPr lang="en-US" i="1" smtClean="0">
                          <a:latin typeface="Cambria Math" panose="02040503050406030204" pitchFamily="18" charset="0"/>
                        </a:rPr>
                        <m:t>,</m:t>
                      </m:r>
                    </m:oMath>
                  </m:oMathPara>
                </a14:m>
                <a:endParaRPr lang="en-US"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𝑜𝑏𝑠𝑒𝑟𝑣𝑎𝑏𝑙𝑒</m:t>
                      </m:r>
                      <m:r>
                        <a:rPr lang="en-US" i="1">
                          <a:latin typeface="Cambria Math" panose="02040503050406030204" pitchFamily="18" charset="0"/>
                        </a:rPr>
                        <m:t> </m:t>
                      </m:r>
                      <m:r>
                        <a:rPr lang="en-US" i="1">
                          <a:latin typeface="Cambria Math" panose="02040503050406030204" pitchFamily="18" charset="0"/>
                        </a:rPr>
                        <m:t>𝑟𝑎𝑛𝑑𝑜𝑚</m:t>
                      </m:r>
                      <m:r>
                        <a:rPr lang="en-US" i="1">
                          <a:latin typeface="Cambria Math" panose="02040503050406030204" pitchFamily="18" charset="0"/>
                        </a:rPr>
                        <m:t> </m:t>
                      </m:r>
                      <m:r>
                        <a:rPr lang="en-US" i="1">
                          <a:latin typeface="Cambria Math" panose="02040503050406030204" pitchFamily="18" charset="0"/>
                        </a:rPr>
                        <m:t>𝑣𝑎𝑟𝑖𝑎𝑏𝑙𝑒</m:t>
                      </m:r>
                      <m:r>
                        <a:rPr lang="en-US" i="1">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𝑧</m:t>
                      </m:r>
                      <m:r>
                        <a:rPr lang="en-US" b="0" i="1" smtClean="0">
                          <a:latin typeface="Cambria Math" panose="02040503050406030204" pitchFamily="18" charset="0"/>
                        </a:rPr>
                        <m:t>=</m:t>
                      </m:r>
                      <m:r>
                        <a:rPr lang="en-US" b="0" i="1" smtClean="0">
                          <a:latin typeface="Cambria Math" panose="02040503050406030204" pitchFamily="18" charset="0"/>
                        </a:rPr>
                        <m:t>𝑙𝑎𝑡𝑒𝑛𝑡</m:t>
                      </m:r>
                      <m:r>
                        <a:rPr lang="en-US" b="0" i="1" smtClean="0">
                          <a:latin typeface="Cambria Math" panose="02040503050406030204" pitchFamily="18" charset="0"/>
                        </a:rPr>
                        <m:t> </m:t>
                      </m:r>
                      <m:r>
                        <a:rPr lang="en-US" b="0" i="1" smtClean="0">
                          <a:latin typeface="Cambria Math" panose="02040503050406030204" pitchFamily="18" charset="0"/>
                        </a:rPr>
                        <m:t>𝑟𝑎𝑛𝑑𝑜𝑚</m:t>
                      </m:r>
                      <m:r>
                        <a:rPr lang="en-US" b="0" i="1" smtClean="0">
                          <a:latin typeface="Cambria Math" panose="02040503050406030204" pitchFamily="18" charset="0"/>
                        </a:rPr>
                        <m:t> </m:t>
                      </m:r>
                      <m:r>
                        <a:rPr lang="en-US" b="0" i="1" smtClean="0">
                          <a:latin typeface="Cambria Math" panose="02040503050406030204" pitchFamily="18" charset="0"/>
                        </a:rPr>
                        <m:t>𝑣𝑎𝑟𝑖𝑎𝑏𝑙𝑒</m:t>
                      </m:r>
                    </m:oMath>
                    <m:oMath xmlns:m="http://schemas.openxmlformats.org/officeDocument/2006/math">
                      <m:r>
                        <a:rPr lang="en-US" b="0" i="1" smtClean="0">
                          <a:latin typeface="Cambria Math" panose="02040503050406030204" pitchFamily="18" charset="0"/>
                        </a:rPr>
                        <m:t>𝑚</m:t>
                      </m:r>
                      <m:r>
                        <a:rPr lang="en-US" b="0" i="1" smtClean="0">
                          <a:latin typeface="Cambria Math" panose="02040503050406030204" pitchFamily="18" charset="0"/>
                        </a:rPr>
                        <m:t>=</m:t>
                      </m:r>
                      <m:r>
                        <a:rPr lang="en-US" b="0" i="1" smtClean="0">
                          <a:latin typeface="Cambria Math" panose="02040503050406030204" pitchFamily="18" charset="0"/>
                        </a:rPr>
                        <m:t>𝑠𝑖𝑧𝑒</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𝑑𝑎𝑡𝑎𝑠𝑒𝑡</m:t>
                      </m:r>
                      <m:r>
                        <a:rPr lang="en-US" b="0" i="1" smtClean="0">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𝑐𝑙𝑢𝑠𝑡𝑒𝑟𝑠</m:t>
                      </m:r>
                      <m:r>
                        <a:rPr lang="en-US" b="0" i="1" smtClean="0">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𝑐</m:t>
                      </m:r>
                      <m:r>
                        <a:rPr lang="en-US" b="0" i="1" smtClean="0">
                          <a:latin typeface="Cambria Math" panose="02040503050406030204" pitchFamily="18" charset="0"/>
                        </a:rPr>
                        <m:t>=</m:t>
                      </m:r>
                      <m:r>
                        <a:rPr lang="en-US" b="0" i="1" smtClean="0">
                          <a:latin typeface="Cambria Math" panose="02040503050406030204" pitchFamily="18" charset="0"/>
                        </a:rPr>
                        <m:t>𝑐𝑙𝑢𝑠𝑡𝑒𝑟</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r>
                        <a:rPr lang="en-US" b="0" i="1" smtClean="0">
                          <a:latin typeface="Cambria Math" panose="02040503050406030204" pitchFamily="18" charset="0"/>
                        </a:rPr>
                        <m:t>.</m:t>
                      </m:r>
                    </m:oMath>
                    <m:oMath xmlns:m="http://schemas.openxmlformats.org/officeDocument/2006/math">
                      <m:r>
                        <a:rPr lang="en-US" b="0" i="1" smtClean="0">
                          <a:latin typeface="Cambria Math" panose="02040503050406030204" pitchFamily="18" charset="0"/>
                        </a:rPr>
                        <m:t>𝐹𝑜𝑟</m:t>
                      </m:r>
                      <m:r>
                        <a:rPr lang="en-US" b="0" i="1" smtClean="0">
                          <a:latin typeface="Cambria Math" panose="02040503050406030204" pitchFamily="18" charset="0"/>
                        </a:rPr>
                        <m:t> </m:t>
                      </m:r>
                      <m:r>
                        <a:rPr lang="en-US" b="0" i="1" smtClean="0">
                          <a:latin typeface="Cambria Math" panose="02040503050406030204" pitchFamily="18" charset="0"/>
                        </a:rPr>
                        <m:t>𝑒𝑎𝑐h</m:t>
                      </m:r>
                      <m:r>
                        <a:rPr lang="en-US" b="0" i="1" smtClean="0">
                          <a:latin typeface="Cambria Math" panose="02040503050406030204" pitchFamily="18" charset="0"/>
                        </a:rPr>
                        <m:t> </m:t>
                      </m:r>
                      <m:r>
                        <a:rPr lang="en-US" b="0" i="1" smtClean="0">
                          <a:latin typeface="Cambria Math" panose="02040503050406030204" pitchFamily="18" charset="0"/>
                        </a:rPr>
                        <m:t>𝑐𝑙𝑢𝑠𝑡𝑒𝑟</m:t>
                      </m:r>
                      <m:r>
                        <a:rPr lang="en-US" b="0" i="1" smtClean="0">
                          <a:latin typeface="Cambria Math" panose="02040503050406030204" pitchFamily="18" charset="0"/>
                        </a:rPr>
                        <m:t>,</m:t>
                      </m:r>
                    </m:oMath>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𝑐</m:t>
                          </m:r>
                        </m:sub>
                      </m:sSub>
                      <m:r>
                        <a:rPr lang="en-US" b="0" i="1" smtClean="0">
                          <a:latin typeface="Cambria Math" panose="02040503050406030204" pitchFamily="18" charset="0"/>
                        </a:rPr>
                        <m:t>=</m:t>
                      </m:r>
                      <m:r>
                        <a:rPr lang="en-US" b="0" i="1" smtClean="0">
                          <a:latin typeface="Cambria Math" panose="02040503050406030204" pitchFamily="18" charset="0"/>
                        </a:rPr>
                        <m:t>𝑚𝑒𝑎𝑛</m:t>
                      </m:r>
                      <m:r>
                        <a:rPr lang="en-US" b="0" i="1" smtClean="0">
                          <a:latin typeface="Cambria Math" panose="02040503050406030204" pitchFamily="18" charset="0"/>
                        </a:rPr>
                        <m:t>,</m:t>
                      </m:r>
                    </m:oMath>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𝑐</m:t>
                          </m:r>
                        </m:sub>
                      </m:sSub>
                      <m:r>
                        <a:rPr lang="en-US" b="0" i="0" smtClean="0">
                          <a:latin typeface="Cambria Math" panose="02040503050406030204" pitchFamily="18" charset="0"/>
                        </a:rPr>
                        <m:t>=</m:t>
                      </m:r>
                      <m:r>
                        <a:rPr lang="en-US" b="0" i="1" smtClean="0">
                          <a:latin typeface="Cambria Math" panose="02040503050406030204" pitchFamily="18" charset="0"/>
                        </a:rPr>
                        <m:t>𝑣𝑎𝑟𝑖𝑎𝑛𝑐𝑒</m:t>
                      </m:r>
                      <m:r>
                        <a:rPr lang="en-US" b="0" i="1" smtClean="0">
                          <a:latin typeface="Cambria Math" panose="02040503050406030204" pitchFamily="18" charset="0"/>
                        </a:rPr>
                        <m:t>,</m:t>
                      </m:r>
                    </m:oMath>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𝑐</m:t>
                          </m:r>
                        </m:sub>
                      </m:sSub>
                      <m:r>
                        <a:rPr lang="en-US" b="0" i="0" smtClean="0">
                          <a:latin typeface="Cambria Math" panose="02040503050406030204" pitchFamily="18" charset="0"/>
                        </a:rPr>
                        <m:t>=</m:t>
                      </m:r>
                      <m:r>
                        <a:rPr lang="en-US" b="0" i="1" smtClean="0">
                          <a:latin typeface="Cambria Math" panose="02040503050406030204" pitchFamily="18" charset="0"/>
                        </a:rPr>
                        <m:t>𝑃𝑟𝑜𝑏𝑎𝑏𝑖𝑙𝑖𝑡𝑦</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𝑐𝑙𝑢𝑠𝑡𝑒𝑟</m:t>
                      </m:r>
                    </m:oMath>
                  </m:oMathPara>
                </a14:m>
                <a:br>
                  <a:rPr lang="en-US" b="0" i="1" dirty="0">
                    <a:latin typeface="Cambria Math" panose="02040503050406030204" pitchFamily="18" charset="0"/>
                  </a:rPr>
                </a:br>
                <a:r>
                  <a:rPr lang="en-US" b="0" i="1" dirty="0">
                    <a:latin typeface="Cambria Math" panose="02040503050406030204" pitchFamily="18" charset="0"/>
                  </a:rPr>
                  <a:t>Norm = normal function</a:t>
                </a:r>
                <a14:m>
                  <m:oMath xmlns:m="http://schemas.openxmlformats.org/officeDocument/2006/math">
                    <m:r>
                      <a:rPr lang="en-US" b="0" i="1" smtClean="0">
                        <a:latin typeface="Cambria Math" panose="02040503050406030204" pitchFamily="18" charset="0"/>
                      </a:rPr>
                      <m:t>.</m:t>
                    </m:r>
                  </m:oMath>
                </a14:m>
                <a:endParaRPr lang="en-US" b="0" dirty="0"/>
              </a:p>
              <a:p>
                <a:br>
                  <a:rPr lang="en-US" b="0" dirty="0"/>
                </a:br>
                <a:br>
                  <a:rPr lang="en-US" b="0" i="1" dirty="0"/>
                </a:br>
                <a:endParaRPr lang="en-US" b="0" i="1" dirty="0"/>
              </a:p>
              <a:p>
                <a:endParaRPr lang="en-IN" dirty="0"/>
              </a:p>
            </p:txBody>
          </p:sp>
        </mc:Choice>
        <mc:Fallback xmlns="">
          <p:sp>
            <p:nvSpPr>
              <p:cNvPr id="4" name="TextBox 3"/>
              <p:cNvSpPr txBox="1">
                <a:spLocks noRot="1" noChangeAspect="1" noMove="1" noResize="1" noEditPoints="1" noAdjustHandles="1" noChangeArrowheads="1" noChangeShapeType="1" noTextEdit="1"/>
              </p:cNvSpPr>
              <p:nvPr/>
            </p:nvSpPr>
            <p:spPr>
              <a:xfrm>
                <a:off x="7789653" y="2096219"/>
                <a:ext cx="3736216" cy="4247317"/>
              </a:xfrm>
              <a:prstGeom prst="rect">
                <a:avLst/>
              </a:prstGeom>
              <a:blipFill rotWithShape="0">
                <a:blip r:embed="rId4"/>
                <a:stretch>
                  <a:fillRect l="-1468"/>
                </a:stretch>
              </a:blipFill>
            </p:spPr>
            <p:txBody>
              <a:bodyPr/>
              <a:lstStyle/>
              <a:p>
                <a:r>
                  <a:rPr lang="en-IN">
                    <a:noFill/>
                  </a:rPr>
                  <a:t> </a:t>
                </a:r>
              </a:p>
            </p:txBody>
          </p:sp>
        </mc:Fallback>
      </mc:AlternateContent>
      <p:sp>
        <p:nvSpPr>
          <p:cNvPr id="7" name="Slide Number Placeholder 6"/>
          <p:cNvSpPr>
            <a:spLocks noGrp="1"/>
          </p:cNvSpPr>
          <p:nvPr>
            <p:ph type="sldNum" sz="quarter" idx="12"/>
          </p:nvPr>
        </p:nvSpPr>
        <p:spPr/>
        <p:txBody>
          <a:bodyPr/>
          <a:lstStyle/>
          <a:p>
            <a:fld id="{B3DE6A19-2EAA-4C32-90E8-C719622181F1}" type="slidenum">
              <a:rPr lang="en-IN" smtClean="0"/>
              <a:t>20</a:t>
            </a:fld>
            <a:endParaRPr lang="en-IN"/>
          </a:p>
        </p:txBody>
      </p:sp>
    </p:spTree>
    <p:extLst>
      <p:ext uri="{BB962C8B-B14F-4D97-AF65-F5344CB8AC3E}">
        <p14:creationId xmlns:p14="http://schemas.microsoft.com/office/powerpoint/2010/main" val="1521942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8488D-359B-F931-221F-FEC3F4C2938A}"/>
              </a:ext>
            </a:extLst>
          </p:cNvPr>
          <p:cNvSpPr>
            <a:spLocks noGrp="1"/>
          </p:cNvSpPr>
          <p:nvPr>
            <p:ph type="title"/>
          </p:nvPr>
        </p:nvSpPr>
        <p:spPr>
          <a:xfrm>
            <a:off x="752723" y="0"/>
            <a:ext cx="10515600" cy="1325563"/>
          </a:xfrm>
        </p:spPr>
        <p:txBody>
          <a:bodyPr/>
          <a:lstStyle/>
          <a:p>
            <a:r>
              <a:rPr lang="en-US" dirty="0"/>
              <a:t>Advantages of EM</a:t>
            </a:r>
            <a:endParaRPr lang="en-CA" dirty="0"/>
          </a:p>
        </p:txBody>
      </p:sp>
      <p:sp>
        <p:nvSpPr>
          <p:cNvPr id="5" name="TextBox 4">
            <a:extLst>
              <a:ext uri="{FF2B5EF4-FFF2-40B4-BE49-F238E27FC236}">
                <a16:creationId xmlns:a16="http://schemas.microsoft.com/office/drawing/2014/main" id="{ADA9A090-AE48-5FF9-50C3-5A9CAFC5700C}"/>
              </a:ext>
            </a:extLst>
          </p:cNvPr>
          <p:cNvSpPr txBox="1"/>
          <p:nvPr/>
        </p:nvSpPr>
        <p:spPr>
          <a:xfrm>
            <a:off x="752723" y="1325563"/>
            <a:ext cx="10686553" cy="4154984"/>
          </a:xfrm>
          <a:prstGeom prst="rect">
            <a:avLst/>
          </a:prstGeom>
          <a:noFill/>
        </p:spPr>
        <p:txBody>
          <a:bodyPr wrap="square">
            <a:spAutoFit/>
          </a:bodyPr>
          <a:lstStyle/>
          <a:p>
            <a:pPr marL="342900" indent="-342900" rtl="0">
              <a:spcBef>
                <a:spcPts val="0"/>
              </a:spcBef>
              <a:spcAft>
                <a:spcPts val="0"/>
              </a:spcAft>
              <a:buFont typeface="Arial" panose="020B0604020202020204" pitchFamily="34" charset="0"/>
              <a:buChar char="•"/>
            </a:pPr>
            <a:r>
              <a:rPr lang="en-US" sz="2400" b="1" i="0" u="none" strike="noStrike" dirty="0">
                <a:effectLst/>
                <a:latin typeface="Times New Roman" panose="02020603050405020304" pitchFamily="18" charset="0"/>
                <a:cs typeface="Times New Roman" panose="02020603050405020304" pitchFamily="18" charset="0"/>
              </a:rPr>
              <a:t>Unsupervised Learning</a:t>
            </a:r>
          </a:p>
          <a:p>
            <a:pPr marL="342900" indent="-342900" rtl="0">
              <a:spcBef>
                <a:spcPts val="0"/>
              </a:spcBef>
              <a:spcAft>
                <a:spcPts val="0"/>
              </a:spcAft>
              <a:buFont typeface="Arial" panose="020B0604020202020204" pitchFamily="34" charset="0"/>
              <a:buChar char="•"/>
            </a:pPr>
            <a:endParaRPr lang="en-US" sz="2400" b="0" i="0" u="none" strike="noStrike" dirty="0">
              <a:effectLst/>
              <a:latin typeface="Times New Roman" panose="02020603050405020304" pitchFamily="18" charset="0"/>
              <a:cs typeface="Times New Roman" panose="02020603050405020304" pitchFamily="18" charset="0"/>
            </a:endParaRPr>
          </a:p>
          <a:p>
            <a:pPr marL="342900" indent="-342900" rtl="0" fontAlgn="base">
              <a:spcBef>
                <a:spcPts val="0"/>
              </a:spcBef>
              <a:spcAft>
                <a:spcPts val="0"/>
              </a:spcAft>
              <a:buFont typeface="Arial" panose="020B0604020202020204" pitchFamily="34" charset="0"/>
              <a:buChar char="•"/>
            </a:pPr>
            <a:r>
              <a:rPr lang="en-US" sz="2400" b="1" i="0" u="none" strike="noStrike" dirty="0">
                <a:effectLst/>
                <a:latin typeface="Times New Roman" panose="02020603050405020304" pitchFamily="18" charset="0"/>
                <a:cs typeface="Times New Roman" panose="02020603050405020304" pitchFamily="18" charset="0"/>
              </a:rPr>
              <a:t>Handles Incomplete Data</a:t>
            </a:r>
          </a:p>
          <a:p>
            <a:pPr marL="342900" indent="-342900" rtl="0" fontAlgn="base">
              <a:spcBef>
                <a:spcPts val="0"/>
              </a:spcBef>
              <a:spcAft>
                <a:spcPts val="0"/>
              </a:spcAft>
              <a:buFont typeface="Arial" panose="020B0604020202020204" pitchFamily="34" charset="0"/>
              <a:buChar char="•"/>
            </a:pPr>
            <a:endParaRPr lang="en-US" sz="2400" b="0" i="0" u="none" strike="noStrike" dirty="0">
              <a:effectLst/>
              <a:latin typeface="Times New Roman" panose="02020603050405020304" pitchFamily="18" charset="0"/>
              <a:cs typeface="Times New Roman" panose="02020603050405020304" pitchFamily="18" charset="0"/>
            </a:endParaRPr>
          </a:p>
          <a:p>
            <a:pPr marL="342900" indent="-342900" rtl="0" fontAlgn="base">
              <a:spcBef>
                <a:spcPts val="0"/>
              </a:spcBef>
              <a:spcAft>
                <a:spcPts val="0"/>
              </a:spcAft>
              <a:buFont typeface="Arial" panose="020B0604020202020204" pitchFamily="34" charset="0"/>
              <a:buChar char="•"/>
            </a:pPr>
            <a:r>
              <a:rPr lang="en-US" sz="2400" b="1" i="0" u="none" strike="noStrike" dirty="0">
                <a:effectLst/>
                <a:latin typeface="Times New Roman" panose="02020603050405020304" pitchFamily="18" charset="0"/>
                <a:cs typeface="Times New Roman" panose="02020603050405020304" pitchFamily="18" charset="0"/>
              </a:rPr>
              <a:t>Guaranteed Convergence</a:t>
            </a:r>
          </a:p>
          <a:p>
            <a:pPr marL="342900" indent="-342900" rtl="0" fontAlgn="base">
              <a:spcBef>
                <a:spcPts val="0"/>
              </a:spcBef>
              <a:spcAft>
                <a:spcPts val="0"/>
              </a:spcAft>
              <a:buFont typeface="Arial" panose="020B0604020202020204" pitchFamily="34" charset="0"/>
              <a:buChar char="•"/>
            </a:pPr>
            <a:endParaRPr lang="en-US" sz="2400" b="1" i="0" u="none" strike="noStrike" dirty="0">
              <a:effectLst/>
              <a:latin typeface="Times New Roman" panose="02020603050405020304" pitchFamily="18" charset="0"/>
              <a:cs typeface="Times New Roman" panose="02020603050405020304" pitchFamily="18" charset="0"/>
            </a:endParaRPr>
          </a:p>
          <a:p>
            <a:pPr marL="342900" indent="-342900" fontAlgn="base">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Commendable Flexibility</a:t>
            </a:r>
          </a:p>
          <a:p>
            <a:pPr marL="342900" indent="-342900" fontAlgn="base">
              <a:buFont typeface="Arial" panose="020B0604020202020204" pitchFamily="34" charset="0"/>
              <a:buChar char="•"/>
            </a:pPr>
            <a:endParaRPr lang="en-US" sz="2400" b="1" dirty="0">
              <a:latin typeface="Times New Roman" panose="02020603050405020304" pitchFamily="18" charset="0"/>
              <a:cs typeface="Times New Roman" panose="02020603050405020304" pitchFamily="18" charset="0"/>
            </a:endParaRPr>
          </a:p>
          <a:p>
            <a:pPr marL="342900" indent="-342900" fontAlgn="base">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Soft Assignments – Probabilistic Information</a:t>
            </a:r>
            <a:endParaRPr lang="en-US" sz="2400" b="0" i="0" u="none" strike="noStrike" dirty="0">
              <a:effectLst/>
              <a:latin typeface="Times New Roman" panose="02020603050405020304" pitchFamily="18" charset="0"/>
              <a:cs typeface="Times New Roman" panose="02020603050405020304" pitchFamily="18" charset="0"/>
            </a:endParaRPr>
          </a:p>
          <a:p>
            <a:br>
              <a:rPr lang="en-US" sz="2400" b="0" dirty="0">
                <a:effectLst/>
                <a:latin typeface="Times New Roman" panose="02020603050405020304" pitchFamily="18" charset="0"/>
                <a:cs typeface="Times New Roman" panose="02020603050405020304" pitchFamily="18" charset="0"/>
              </a:rPr>
            </a:br>
            <a:endParaRPr lang="en-CA"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B3DE6A19-2EAA-4C32-90E8-C719622181F1}" type="slidenum">
              <a:rPr lang="en-IN" smtClean="0"/>
              <a:t>21</a:t>
            </a:fld>
            <a:endParaRPr lang="en-IN" dirty="0"/>
          </a:p>
        </p:txBody>
      </p:sp>
    </p:spTree>
    <p:extLst>
      <p:ext uri="{BB962C8B-B14F-4D97-AF65-F5344CB8AC3E}">
        <p14:creationId xmlns:p14="http://schemas.microsoft.com/office/powerpoint/2010/main" val="399948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8488D-359B-F931-221F-FEC3F4C2938A}"/>
              </a:ext>
            </a:extLst>
          </p:cNvPr>
          <p:cNvSpPr>
            <a:spLocks noGrp="1"/>
          </p:cNvSpPr>
          <p:nvPr>
            <p:ph type="title"/>
          </p:nvPr>
        </p:nvSpPr>
        <p:spPr/>
        <p:txBody>
          <a:bodyPr/>
          <a:lstStyle/>
          <a:p>
            <a:r>
              <a:rPr lang="en-US" dirty="0"/>
              <a:t>Disadvantages of EM</a:t>
            </a:r>
            <a:endParaRPr lang="en-CA" dirty="0"/>
          </a:p>
        </p:txBody>
      </p:sp>
      <p:sp>
        <p:nvSpPr>
          <p:cNvPr id="5" name="TextBox 4">
            <a:extLst>
              <a:ext uri="{FF2B5EF4-FFF2-40B4-BE49-F238E27FC236}">
                <a16:creationId xmlns:a16="http://schemas.microsoft.com/office/drawing/2014/main" id="{ADA9A090-AE48-5FF9-50C3-5A9CAFC5700C}"/>
              </a:ext>
            </a:extLst>
          </p:cNvPr>
          <p:cNvSpPr txBox="1"/>
          <p:nvPr/>
        </p:nvSpPr>
        <p:spPr>
          <a:xfrm>
            <a:off x="752723" y="1365364"/>
            <a:ext cx="10686553" cy="5262979"/>
          </a:xfrm>
          <a:prstGeom prst="rect">
            <a:avLst/>
          </a:prstGeom>
          <a:noFill/>
        </p:spPr>
        <p:txBody>
          <a:bodyPr wrap="square">
            <a:spAutoFit/>
          </a:bodyPr>
          <a:lstStyle/>
          <a:p>
            <a:pPr marL="342900" indent="-342900" algn="l">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Initialization Sensitivity</a:t>
            </a:r>
            <a:endParaRPr lang="en-US" sz="2400" b="0" i="0" dirty="0">
              <a:effectLst/>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endParaRPr lang="en-US" sz="2400" b="0" i="0" dirty="0">
              <a:effectLst/>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sz="2400" b="1" i="0" dirty="0">
                <a:effectLst/>
                <a:latin typeface="Times New Roman" panose="02020603050405020304" pitchFamily="18" charset="0"/>
                <a:cs typeface="Times New Roman" panose="02020603050405020304" pitchFamily="18" charset="0"/>
              </a:rPr>
              <a:t>Slow Convergence makes it more expensive</a:t>
            </a:r>
          </a:p>
          <a:p>
            <a:pPr marL="342900" indent="-342900" algn="l">
              <a:buFont typeface="Arial" panose="020B0604020202020204" pitchFamily="34" charset="0"/>
              <a:buChar char="•"/>
            </a:pPr>
            <a:endParaRPr lang="en-US" sz="2400" b="0" i="0" dirty="0">
              <a:effectLst/>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Not robust to n</a:t>
            </a:r>
            <a:r>
              <a:rPr lang="en-US" sz="2400" b="1" i="0" dirty="0">
                <a:effectLst/>
                <a:latin typeface="Times New Roman" panose="02020603050405020304" pitchFamily="18" charset="0"/>
                <a:cs typeface="Times New Roman" panose="02020603050405020304" pitchFamily="18" charset="0"/>
              </a:rPr>
              <a:t>oisy </a:t>
            </a:r>
            <a:r>
              <a:rPr lang="en-US" sz="2400" b="1" dirty="0">
                <a:latin typeface="Times New Roman" panose="02020603050405020304" pitchFamily="18" charset="0"/>
                <a:cs typeface="Times New Roman" panose="02020603050405020304" pitchFamily="18" charset="0"/>
              </a:rPr>
              <a:t>d</a:t>
            </a:r>
            <a:r>
              <a:rPr lang="en-US" sz="2400" b="1" i="0" dirty="0">
                <a:effectLst/>
                <a:latin typeface="Times New Roman" panose="02020603050405020304" pitchFamily="18" charset="0"/>
                <a:cs typeface="Times New Roman" panose="02020603050405020304" pitchFamily="18" charset="0"/>
              </a:rPr>
              <a:t>ata</a:t>
            </a:r>
          </a:p>
          <a:p>
            <a:pPr marL="342900" indent="-342900" algn="l">
              <a:buFont typeface="Arial" panose="020B0604020202020204" pitchFamily="34" charset="0"/>
              <a:buChar char="•"/>
            </a:pPr>
            <a:endParaRPr lang="en-US" sz="24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Singularities and non-invertible </a:t>
            </a:r>
            <a:r>
              <a:rPr lang="en-US" sz="2400" b="1" dirty="0" err="1">
                <a:latin typeface="Times New Roman" panose="02020603050405020304" pitchFamily="18" charset="0"/>
                <a:cs typeface="Times New Roman" panose="02020603050405020304" pitchFamily="18" charset="0"/>
              </a:rPr>
              <a:t>covariances</a:t>
            </a:r>
            <a:endParaRPr lang="en-US" sz="24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Local Optima convergence</a:t>
            </a:r>
          </a:p>
          <a:p>
            <a:pPr marL="342900" indent="-342900">
              <a:buFont typeface="Arial" panose="020B0604020202020204" pitchFamily="34" charset="0"/>
              <a:buChar char="•"/>
            </a:pPr>
            <a:endParaRPr lang="en-US" sz="24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Computationally Expensive</a:t>
            </a:r>
          </a:p>
          <a:p>
            <a:pPr marL="342900" indent="-342900">
              <a:buFont typeface="Arial" panose="020B0604020202020204" pitchFamily="34" charset="0"/>
              <a:buChar char="•"/>
            </a:pPr>
            <a:endParaRPr lang="en-US" sz="24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Overfitting</a:t>
            </a:r>
            <a:endParaRPr lang="en-US" sz="2400" dirty="0">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endParaRPr lang="en-US" sz="2400" b="0" i="0" dirty="0">
              <a:effectLst/>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B3DE6A19-2EAA-4C32-90E8-C719622181F1}" type="slidenum">
              <a:rPr lang="en-IN" smtClean="0"/>
              <a:t>22</a:t>
            </a:fld>
            <a:endParaRPr lang="en-IN" dirty="0"/>
          </a:p>
        </p:txBody>
      </p:sp>
    </p:spTree>
    <p:extLst>
      <p:ext uri="{BB962C8B-B14F-4D97-AF65-F5344CB8AC3E}">
        <p14:creationId xmlns:p14="http://schemas.microsoft.com/office/powerpoint/2010/main" val="1587919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8488D-359B-F931-221F-FEC3F4C2938A}"/>
              </a:ext>
            </a:extLst>
          </p:cNvPr>
          <p:cNvSpPr>
            <a:spLocks noGrp="1"/>
          </p:cNvSpPr>
          <p:nvPr>
            <p:ph type="title"/>
          </p:nvPr>
        </p:nvSpPr>
        <p:spPr>
          <a:xfrm>
            <a:off x="752723" y="161768"/>
            <a:ext cx="10515600" cy="1325563"/>
          </a:xfrm>
        </p:spPr>
        <p:txBody>
          <a:bodyPr/>
          <a:lstStyle/>
          <a:p>
            <a:r>
              <a:rPr lang="en-US" dirty="0"/>
              <a:t>Application of EM</a:t>
            </a:r>
            <a:endParaRPr lang="en-CA" dirty="0"/>
          </a:p>
        </p:txBody>
      </p:sp>
      <p:sp>
        <p:nvSpPr>
          <p:cNvPr id="5" name="TextBox 4">
            <a:extLst>
              <a:ext uri="{FF2B5EF4-FFF2-40B4-BE49-F238E27FC236}">
                <a16:creationId xmlns:a16="http://schemas.microsoft.com/office/drawing/2014/main" id="{ADA9A090-AE48-5FF9-50C3-5A9CAFC5700C}"/>
              </a:ext>
            </a:extLst>
          </p:cNvPr>
          <p:cNvSpPr txBox="1"/>
          <p:nvPr/>
        </p:nvSpPr>
        <p:spPr>
          <a:xfrm>
            <a:off x="667247" y="1433253"/>
            <a:ext cx="10686553" cy="5262979"/>
          </a:xfrm>
          <a:prstGeom prst="rect">
            <a:avLst/>
          </a:prstGeom>
          <a:noFill/>
        </p:spPr>
        <p:txBody>
          <a:bodyPr wrap="square">
            <a:spAutoFit/>
          </a:bodyPr>
          <a:lstStyle/>
          <a:p>
            <a:pPr marL="342900" indent="-342900" algn="l">
              <a:buFont typeface="Arial" panose="020B0604020202020204" pitchFamily="34" charset="0"/>
              <a:buChar char="•"/>
            </a:pPr>
            <a:r>
              <a:rPr lang="en-US" sz="2400" b="1" i="0" dirty="0">
                <a:solidFill>
                  <a:srgbClr val="374151"/>
                </a:solidFill>
                <a:effectLst/>
                <a:latin typeface="Times New Roman" panose="02020603050405020304" pitchFamily="18" charset="0"/>
                <a:cs typeface="Times New Roman" panose="02020603050405020304" pitchFamily="18" charset="0"/>
              </a:rPr>
              <a:t>Anomaly Detection</a:t>
            </a:r>
            <a:r>
              <a:rPr lang="en-US" sz="2400" b="0" i="0" dirty="0">
                <a:solidFill>
                  <a:srgbClr val="374151"/>
                </a:solidFill>
                <a:effectLst/>
                <a:latin typeface="Times New Roman" panose="02020603050405020304" pitchFamily="18" charset="0"/>
                <a:cs typeface="Times New Roman" panose="02020603050405020304" pitchFamily="18" charset="0"/>
              </a:rPr>
              <a:t>:</a:t>
            </a:r>
          </a:p>
          <a:p>
            <a:pPr marL="800100" lvl="1" indent="-342900">
              <a:buFont typeface="Arial" panose="020B0604020202020204" pitchFamily="34" charset="0"/>
              <a:buChar char="•"/>
            </a:pPr>
            <a:r>
              <a:rPr lang="en-US" sz="2400" b="0" i="0" dirty="0">
                <a:solidFill>
                  <a:srgbClr val="374151"/>
                </a:solidFill>
                <a:effectLst/>
                <a:latin typeface="Times New Roman" panose="02020603050405020304" pitchFamily="18" charset="0"/>
                <a:cs typeface="Times New Roman" panose="02020603050405020304" pitchFamily="18" charset="0"/>
              </a:rPr>
              <a:t>EM can be employed in anomaly detection to model the distribution of normal data points. Any data point that deviates significantly from this model may be considered an anomaly.</a:t>
            </a:r>
            <a:endParaRPr lang="en-US" sz="2400" dirty="0">
              <a:solidFill>
                <a:srgbClr val="374151"/>
              </a:solidFill>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sz="2400" b="1" i="0" dirty="0">
                <a:solidFill>
                  <a:srgbClr val="374151"/>
                </a:solidFill>
                <a:effectLst/>
                <a:latin typeface="Times New Roman" panose="02020603050405020304" pitchFamily="18" charset="0"/>
                <a:cs typeface="Times New Roman" panose="02020603050405020304" pitchFamily="18" charset="0"/>
              </a:rPr>
              <a:t>Gaussian Mixture Model (GMM) in Clustering</a:t>
            </a:r>
            <a:r>
              <a:rPr lang="en-US" sz="2400" b="0" i="0" dirty="0">
                <a:solidFill>
                  <a:srgbClr val="374151"/>
                </a:solidFill>
                <a:effectLst/>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sz="2400" b="0" i="0" dirty="0">
                <a:solidFill>
                  <a:srgbClr val="374151"/>
                </a:solidFill>
                <a:effectLst/>
                <a:latin typeface="Times New Roman" panose="02020603050405020304" pitchFamily="18" charset="0"/>
                <a:cs typeface="Times New Roman" panose="02020603050405020304" pitchFamily="18" charset="0"/>
              </a:rPr>
              <a:t>EM is commonly used for clustering data into multiple groups. A classic example is clustering customer purchasing behavior in marketing. You can use EM to identify different segments of customers based on their buying habits.</a:t>
            </a:r>
          </a:p>
          <a:p>
            <a:pPr marL="285750" indent="-285750" algn="l">
              <a:buFont typeface="Arial" panose="020B0604020202020204" pitchFamily="34" charset="0"/>
              <a:buChar char="•"/>
            </a:pPr>
            <a:r>
              <a:rPr lang="en-US" sz="2400" b="1" i="0" dirty="0">
                <a:solidFill>
                  <a:srgbClr val="374151"/>
                </a:solidFill>
                <a:effectLst/>
                <a:latin typeface="Times New Roman" panose="02020603050405020304" pitchFamily="18" charset="0"/>
                <a:cs typeface="Times New Roman" panose="02020603050405020304" pitchFamily="18" charset="0"/>
              </a:rPr>
              <a:t>Image Compression</a:t>
            </a:r>
            <a:r>
              <a:rPr lang="en-US" sz="2400" b="0" i="0" dirty="0">
                <a:solidFill>
                  <a:srgbClr val="374151"/>
                </a:solidFill>
                <a:effectLst/>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sz="2400" b="0" i="0" dirty="0">
                <a:solidFill>
                  <a:srgbClr val="374151"/>
                </a:solidFill>
                <a:effectLst/>
                <a:latin typeface="Times New Roman" panose="02020603050405020304" pitchFamily="18" charset="0"/>
                <a:cs typeface="Times New Roman" panose="02020603050405020304" pitchFamily="18" charset="0"/>
              </a:rPr>
              <a:t>EM can be applied to image compression. For instance, in the context of video coding, you can use EM to model the distribution of pixel intensities in an image, allowing for efficient compression based on the estimated model parameters.</a:t>
            </a:r>
          </a:p>
          <a:p>
            <a:pPr marL="342900" indent="-342900" algn="l">
              <a:buFont typeface="Arial" panose="020B0604020202020204" pitchFamily="34" charset="0"/>
              <a:buChar char="•"/>
            </a:pPr>
            <a:endParaRPr lang="en-US" sz="2400" b="0" i="0" dirty="0">
              <a:solidFill>
                <a:srgbClr val="37415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1325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76" y="0"/>
            <a:ext cx="10515600" cy="1325563"/>
          </a:xfrm>
        </p:spPr>
        <p:txBody>
          <a:bodyPr/>
          <a:lstStyle/>
          <a:p>
            <a:r>
              <a:rPr lang="en-US" dirty="0"/>
              <a:t>Appendix</a:t>
            </a:r>
            <a:endParaRPr lang="en-IN" dirty="0"/>
          </a:p>
        </p:txBody>
      </p:sp>
      <p:sp>
        <p:nvSpPr>
          <p:cNvPr id="4" name="Content Placeholder 3"/>
          <p:cNvSpPr>
            <a:spLocks noGrp="1"/>
          </p:cNvSpPr>
          <p:nvPr>
            <p:ph idx="1"/>
          </p:nvPr>
        </p:nvSpPr>
        <p:spPr>
          <a:xfrm>
            <a:off x="646176" y="1325563"/>
            <a:ext cx="10515600" cy="4351339"/>
          </a:xfrm>
        </p:spPr>
        <p:txBody>
          <a:bodyPr>
            <a:normAutofit lnSpcReduction="10000"/>
          </a:bodyPr>
          <a:lstStyle/>
          <a:p>
            <a:r>
              <a:rPr lang="en-US" dirty="0"/>
              <a:t>If the user needs more information, can refer to these </a:t>
            </a:r>
            <a:r>
              <a:rPr lang="en-US" dirty="0" err="1"/>
              <a:t>youtube</a:t>
            </a:r>
            <a:r>
              <a:rPr lang="en-US" dirty="0"/>
              <a:t> videos:</a:t>
            </a:r>
          </a:p>
          <a:p>
            <a:pPr lvl="1"/>
            <a:r>
              <a:rPr lang="en-US" dirty="0">
                <a:latin typeface="Times New Roman" panose="02020603050405020304" pitchFamily="18" charset="0"/>
                <a:cs typeface="Times New Roman" panose="02020603050405020304" pitchFamily="18" charset="0"/>
                <a:hlinkClick r:id="rId2"/>
              </a:rPr>
              <a:t>Expectation Maximization Algorithm | Intuition &amp; General Derivation by Machine Learning &amp; Simulation </a:t>
            </a:r>
            <a:r>
              <a:rPr lang="en-US" dirty="0">
                <a:latin typeface="Times New Roman" panose="02020603050405020304" pitchFamily="18" charset="0"/>
                <a:cs typeface="Times New Roman" panose="02020603050405020304" pitchFamily="18" charset="0"/>
              </a:rPr>
              <a:t>[2]</a:t>
            </a:r>
          </a:p>
          <a:p>
            <a:pPr lvl="1"/>
            <a:r>
              <a:rPr lang="en-US" dirty="0">
                <a:latin typeface="Times New Roman" panose="02020603050405020304" pitchFamily="18" charset="0"/>
                <a:cs typeface="Times New Roman" panose="02020603050405020304" pitchFamily="18" charset="0"/>
                <a:hlinkClick r:id="rId3"/>
              </a:rPr>
              <a:t>Expectation Maximization for the Gaussian Mixture Model | Full Derivation by Machine Learning &amp; Simulation</a:t>
            </a:r>
            <a:r>
              <a:rPr lang="en-US" dirty="0">
                <a:latin typeface="Times New Roman" panose="02020603050405020304" pitchFamily="18" charset="0"/>
                <a:cs typeface="Times New Roman" panose="02020603050405020304" pitchFamily="18" charset="0"/>
              </a:rPr>
              <a:t>[3]</a:t>
            </a:r>
          </a:p>
          <a:p>
            <a:pPr lvl="1"/>
            <a:r>
              <a:rPr lang="en-US" dirty="0">
                <a:latin typeface="Times New Roman" panose="02020603050405020304" pitchFamily="18" charset="0"/>
                <a:cs typeface="Times New Roman" panose="02020603050405020304" pitchFamily="18" charset="0"/>
                <a:hlinkClick r:id="rId4"/>
              </a:rPr>
              <a:t>EM Algorithm for Latent Variable Models by Inside Bloomberg</a:t>
            </a:r>
            <a:r>
              <a:rPr lang="en-US" dirty="0">
                <a:latin typeface="Times New Roman" panose="02020603050405020304" pitchFamily="18" charset="0"/>
                <a:cs typeface="Times New Roman" panose="02020603050405020304" pitchFamily="18" charset="0"/>
              </a:rPr>
              <a:t>[4]</a:t>
            </a:r>
          </a:p>
          <a:p>
            <a:pPr lvl="1"/>
            <a:r>
              <a:rPr lang="en-US" dirty="0">
                <a:latin typeface="Times New Roman" panose="02020603050405020304" pitchFamily="18" charset="0"/>
                <a:cs typeface="Times New Roman" panose="02020603050405020304" pitchFamily="18" charset="0"/>
                <a:hlinkClick r:id="rId5"/>
              </a:rPr>
              <a:t> Lecture 14 - Expectation-Maximization Algorithms | Stanford CS229: Machine Learning (Autumn 2018) Stanford Online</a:t>
            </a:r>
            <a:r>
              <a:rPr lang="en-US" dirty="0">
                <a:latin typeface="Times New Roman" panose="02020603050405020304" pitchFamily="18" charset="0"/>
                <a:cs typeface="Times New Roman" panose="02020603050405020304" pitchFamily="18" charset="0"/>
              </a:rPr>
              <a:t>[5]</a:t>
            </a:r>
          </a:p>
          <a:p>
            <a:r>
              <a:rPr lang="en-US" sz="2400" dirty="0">
                <a:hlinkClick r:id="rId6"/>
              </a:rPr>
              <a:t>Sklearn Gaussian Mixture Models</a:t>
            </a:r>
            <a:r>
              <a:rPr lang="en-US" sz="2400" dirty="0"/>
              <a:t>[6]</a:t>
            </a:r>
          </a:p>
          <a:p>
            <a:r>
              <a:rPr lang="en-US" sz="2400" dirty="0"/>
              <a:t>J. A. </a:t>
            </a:r>
            <a:r>
              <a:rPr lang="en-US" sz="2400" dirty="0" err="1"/>
              <a:t>Bilmes</a:t>
            </a:r>
            <a:r>
              <a:rPr lang="en-US" sz="2400" dirty="0"/>
              <a:t> and Others, ‘A gentle tutorial of the EM algorithm and its application to parameter estimation for Gaussian mixture and hidden Markov models’, 1998.[7]</a:t>
            </a:r>
            <a:endParaRPr lang="en-IN" sz="2400" dirty="0"/>
          </a:p>
          <a:p>
            <a:endParaRPr lang="en-US" sz="2200" dirty="0">
              <a:latin typeface="Times New Roman" panose="02020603050405020304" pitchFamily="18" charset="0"/>
              <a:cs typeface="Times New Roman" panose="02020603050405020304" pitchFamily="18" charset="0"/>
            </a:endParaRPr>
          </a:p>
          <a:p>
            <a:endParaRPr lang="en-US" dirty="0"/>
          </a:p>
          <a:p>
            <a:endParaRPr lang="en-IN" dirty="0"/>
          </a:p>
        </p:txBody>
      </p:sp>
      <p:sp>
        <p:nvSpPr>
          <p:cNvPr id="3" name="Slide Number Placeholder 2"/>
          <p:cNvSpPr>
            <a:spLocks noGrp="1"/>
          </p:cNvSpPr>
          <p:nvPr>
            <p:ph type="sldNum" sz="quarter" idx="12"/>
          </p:nvPr>
        </p:nvSpPr>
        <p:spPr/>
        <p:txBody>
          <a:bodyPr/>
          <a:lstStyle/>
          <a:p>
            <a:fld id="{B3DE6A19-2EAA-4C32-90E8-C719622181F1}" type="slidenum">
              <a:rPr lang="en-IN" smtClean="0"/>
              <a:t>24</a:t>
            </a:fld>
            <a:endParaRPr lang="en-IN" dirty="0"/>
          </a:p>
        </p:txBody>
      </p:sp>
    </p:spTree>
    <p:extLst>
      <p:ext uri="{BB962C8B-B14F-4D97-AF65-F5344CB8AC3E}">
        <p14:creationId xmlns:p14="http://schemas.microsoft.com/office/powerpoint/2010/main" val="21733799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1652" y="0"/>
            <a:ext cx="10515600" cy="1325563"/>
          </a:xfrm>
        </p:spPr>
        <p:txBody>
          <a:bodyPr/>
          <a:lstStyle/>
          <a:p>
            <a:r>
              <a:rPr lang="en-US" dirty="0"/>
              <a:t>References</a:t>
            </a:r>
            <a:endParaRPr lang="en-IN" dirty="0"/>
          </a:p>
        </p:txBody>
      </p:sp>
      <p:sp>
        <p:nvSpPr>
          <p:cNvPr id="3" name="Content Placeholder 2"/>
          <p:cNvSpPr>
            <a:spLocks noGrp="1"/>
          </p:cNvSpPr>
          <p:nvPr>
            <p:ph idx="1"/>
          </p:nvPr>
        </p:nvSpPr>
        <p:spPr>
          <a:xfrm>
            <a:off x="931652" y="1279528"/>
            <a:ext cx="10515600" cy="4351339"/>
          </a:xfrm>
        </p:spPr>
        <p:txBody>
          <a:bodyPr>
            <a:normAutofit fontScale="70000" lnSpcReduction="20000"/>
          </a:bodyPr>
          <a:lstStyle/>
          <a:p>
            <a:r>
              <a:rPr lang="en-US" sz="2400" dirty="0"/>
              <a:t>[1] “Central limit theorem,” Central Limit Theorem - an overview | </a:t>
            </a:r>
            <a:r>
              <a:rPr lang="en-US" sz="2400" dirty="0" err="1"/>
              <a:t>ScienceDirect</a:t>
            </a:r>
            <a:r>
              <a:rPr lang="en-US" sz="2400" dirty="0"/>
              <a:t> Topics, https://www.sciencedirect.com/topics/mathematics/central-limit-theorem (accessed Nov. 3, 2023).</a:t>
            </a:r>
          </a:p>
          <a:p>
            <a:r>
              <a:rPr lang="en-US" sz="2400" dirty="0"/>
              <a:t>[2] Machine Learning &amp; Simulation. Expectation Maximization Algorithm | Intuition &amp; General Derivation. (Apr. 8, 2021). Accessed: Nov. 3, 2023. [Online Video]. Available: https://www.youtube.com/watch?v=MujtZ4A23t8&amp;ab_channel=MachineLearning%26Simulation </a:t>
            </a:r>
          </a:p>
          <a:p>
            <a:r>
              <a:rPr lang="en-US" sz="2400" dirty="0"/>
              <a:t>[3] Machine Learning &amp; Simulation. Expectation Maximization for the Gaussian Mixture Model | Full Derivation. (Apr. 9, 2021). Accessed: Nov. 3, 2023. [Online Video]. Available: https://www.youtube.com/watch?v=ZI98eg3CRls&amp;ab_channel=MachineLearning%26Simulation </a:t>
            </a:r>
          </a:p>
          <a:p>
            <a:r>
              <a:rPr lang="en-US" sz="2400" dirty="0"/>
              <a:t>[4] Inside Bloomberg. 27. EM Algorithm for Latent Variable Models. (July 11, 2018). Accessed: Nov. 3, 2023. [Online Video]. Available: https://www.youtube.com/watch?v=lMShR1vjbUo&amp;ab_channel=InsideBloomberg </a:t>
            </a:r>
          </a:p>
          <a:p>
            <a:r>
              <a:rPr lang="en-IN" sz="2400" dirty="0"/>
              <a:t>[5]Stanford Online. Lecture 14 - Expectation-Maximization Algorithms | Stanford CS229: Machine Learning (Autumn 2018). (Apr. 17, 2020). Accessed: Nov. 3, 2023. [Online Video]. Available: https://www.youtube.com/watch?v=rVfZHWTwXSA </a:t>
            </a:r>
          </a:p>
          <a:p>
            <a:r>
              <a:rPr lang="en-US" sz="2400" dirty="0"/>
              <a:t>[6] “Gaussian mixture models”, [Online]. Available: https://scikit-learn.org/stable/modules/mixture.html. [Accessed: 3-Nov.-2023].</a:t>
            </a:r>
          </a:p>
          <a:p>
            <a:r>
              <a:rPr lang="en-US" sz="2400" dirty="0"/>
              <a:t>[7] J. A. </a:t>
            </a:r>
            <a:r>
              <a:rPr lang="en-US" sz="2400" dirty="0" err="1"/>
              <a:t>Bilmes</a:t>
            </a:r>
            <a:r>
              <a:rPr lang="en-US" sz="2400" dirty="0"/>
              <a:t> and Others, ‘A gentle tutorial of the EM algorithm and its application to parameter estimation for Gaussian mixture and hidden Markov models’, 1998. [Accessed: 3-Nov.-2023]</a:t>
            </a:r>
            <a:endParaRPr lang="en-US" dirty="0"/>
          </a:p>
          <a:p>
            <a:endParaRPr lang="en-US" dirty="0"/>
          </a:p>
        </p:txBody>
      </p:sp>
      <p:sp>
        <p:nvSpPr>
          <p:cNvPr id="4" name="Slide Number Placeholder 3"/>
          <p:cNvSpPr>
            <a:spLocks noGrp="1"/>
          </p:cNvSpPr>
          <p:nvPr>
            <p:ph type="sldNum" sz="quarter" idx="12"/>
          </p:nvPr>
        </p:nvSpPr>
        <p:spPr/>
        <p:txBody>
          <a:bodyPr/>
          <a:lstStyle/>
          <a:p>
            <a:fld id="{B3DE6A19-2EAA-4C32-90E8-C719622181F1}" type="slidenum">
              <a:rPr lang="en-IN" smtClean="0"/>
              <a:t>25</a:t>
            </a:fld>
            <a:endParaRPr lang="en-IN"/>
          </a:p>
        </p:txBody>
      </p:sp>
    </p:spTree>
    <p:extLst>
      <p:ext uri="{BB962C8B-B14F-4D97-AF65-F5344CB8AC3E}">
        <p14:creationId xmlns:p14="http://schemas.microsoft.com/office/powerpoint/2010/main" val="1335673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A Real Life Problem</a:t>
            </a:r>
            <a:endParaRPr lang="en-IN" dirty="0"/>
          </a:p>
        </p:txBody>
      </p:sp>
      <p:sp>
        <p:nvSpPr>
          <p:cNvPr id="5" name="Subtitle 4"/>
          <p:cNvSpPr>
            <a:spLocks noGrp="1"/>
          </p:cNvSpPr>
          <p:nvPr>
            <p:ph type="subTitle" idx="1"/>
          </p:nvPr>
        </p:nvSpPr>
        <p:spPr/>
        <p:txBody>
          <a:bodyPr/>
          <a:lstStyle/>
          <a:p>
            <a:r>
              <a:rPr lang="en-US" dirty="0"/>
              <a:t>-The 3D Print</a:t>
            </a:r>
            <a:endParaRPr lang="en-IN" dirty="0"/>
          </a:p>
        </p:txBody>
      </p:sp>
      <p:sp>
        <p:nvSpPr>
          <p:cNvPr id="6" name="Slide Number Placeholder 5"/>
          <p:cNvSpPr>
            <a:spLocks noGrp="1"/>
          </p:cNvSpPr>
          <p:nvPr>
            <p:ph type="sldNum" sz="quarter" idx="12"/>
          </p:nvPr>
        </p:nvSpPr>
        <p:spPr>
          <a:xfrm>
            <a:off x="743310" y="6330471"/>
            <a:ext cx="2743200" cy="365125"/>
          </a:xfrm>
        </p:spPr>
        <p:txBody>
          <a:bodyPr/>
          <a:lstStyle/>
          <a:p>
            <a:fld id="{B3DE6A19-2EAA-4C32-90E8-C719622181F1}" type="slidenum">
              <a:rPr lang="en-IN" smtClean="0"/>
              <a:t>3</a:t>
            </a:fld>
            <a:endParaRPr lang="en-IN" dirty="0"/>
          </a:p>
        </p:txBody>
      </p:sp>
    </p:spTree>
    <p:extLst>
      <p:ext uri="{BB962C8B-B14F-4D97-AF65-F5344CB8AC3E}">
        <p14:creationId xmlns:p14="http://schemas.microsoft.com/office/powerpoint/2010/main" val="3011366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Hunt for 3-D Printers</a:t>
            </a:r>
            <a:endParaRPr lang="en-IN" dirty="0"/>
          </a:p>
        </p:txBody>
      </p:sp>
      <p:sp>
        <p:nvSpPr>
          <p:cNvPr id="3" name="Content Placeholder 2"/>
          <p:cNvSpPr>
            <a:spLocks noGrp="1"/>
          </p:cNvSpPr>
          <p:nvPr>
            <p:ph idx="1"/>
          </p:nvPr>
        </p:nvSpPr>
        <p:spPr>
          <a:xfrm>
            <a:off x="838200" y="1826685"/>
            <a:ext cx="10515600" cy="657023"/>
          </a:xfrm>
        </p:spPr>
        <p:txBody>
          <a:bodyPr/>
          <a:lstStyle/>
          <a:p>
            <a:r>
              <a:rPr lang="en-US" dirty="0"/>
              <a:t>Send the model-&gt;Model is perfect-&gt;Happy customer</a:t>
            </a:r>
          </a:p>
          <a:p>
            <a:endParaRPr lang="en-IN" dirty="0"/>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786332"/>
            <a:ext cx="3608717" cy="270653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9340" y="2804371"/>
            <a:ext cx="2518733" cy="2885094"/>
          </a:xfrm>
          <a:prstGeom prst="rect">
            <a:avLst/>
          </a:prstGeom>
        </p:spPr>
      </p:pic>
      <p:sp>
        <p:nvSpPr>
          <p:cNvPr id="6" name="Freeform 5"/>
          <p:cNvSpPr/>
          <p:nvPr/>
        </p:nvSpPr>
        <p:spPr>
          <a:xfrm>
            <a:off x="6753001" y="3416060"/>
            <a:ext cx="639907" cy="648000"/>
          </a:xfrm>
          <a:custGeom>
            <a:avLst/>
            <a:gdLst>
              <a:gd name="connsiteX0" fmla="*/ 588078 w 639907"/>
              <a:gd name="connsiteY0" fmla="*/ 232914 h 655608"/>
              <a:gd name="connsiteX1" fmla="*/ 570825 w 639907"/>
              <a:gd name="connsiteY1" fmla="*/ 327804 h 655608"/>
              <a:gd name="connsiteX2" fmla="*/ 553573 w 639907"/>
              <a:gd name="connsiteY2" fmla="*/ 396815 h 655608"/>
              <a:gd name="connsiteX3" fmla="*/ 527693 w 639907"/>
              <a:gd name="connsiteY3" fmla="*/ 534838 h 655608"/>
              <a:gd name="connsiteX4" fmla="*/ 510441 w 639907"/>
              <a:gd name="connsiteY4" fmla="*/ 560717 h 655608"/>
              <a:gd name="connsiteX5" fmla="*/ 475935 w 639907"/>
              <a:gd name="connsiteY5" fmla="*/ 621102 h 655608"/>
              <a:gd name="connsiteX6" fmla="*/ 424176 w 639907"/>
              <a:gd name="connsiteY6" fmla="*/ 655608 h 655608"/>
              <a:gd name="connsiteX7" fmla="*/ 286154 w 639907"/>
              <a:gd name="connsiteY7" fmla="*/ 646982 h 655608"/>
              <a:gd name="connsiteX8" fmla="*/ 260274 w 639907"/>
              <a:gd name="connsiteY8" fmla="*/ 629729 h 655608"/>
              <a:gd name="connsiteX9" fmla="*/ 191263 w 639907"/>
              <a:gd name="connsiteY9" fmla="*/ 586597 h 655608"/>
              <a:gd name="connsiteX10" fmla="*/ 122252 w 639907"/>
              <a:gd name="connsiteY10" fmla="*/ 543465 h 655608"/>
              <a:gd name="connsiteX11" fmla="*/ 61867 w 639907"/>
              <a:gd name="connsiteY11" fmla="*/ 491706 h 655608"/>
              <a:gd name="connsiteX12" fmla="*/ 35988 w 639907"/>
              <a:gd name="connsiteY12" fmla="*/ 474453 h 655608"/>
              <a:gd name="connsiteX13" fmla="*/ 27361 w 639907"/>
              <a:gd name="connsiteY13" fmla="*/ 448574 h 655608"/>
              <a:gd name="connsiteX14" fmla="*/ 1482 w 639907"/>
              <a:gd name="connsiteY14" fmla="*/ 414068 h 655608"/>
              <a:gd name="connsiteX15" fmla="*/ 10108 w 639907"/>
              <a:gd name="connsiteY15" fmla="*/ 198408 h 655608"/>
              <a:gd name="connsiteX16" fmla="*/ 53241 w 639907"/>
              <a:gd name="connsiteY16" fmla="*/ 112144 h 655608"/>
              <a:gd name="connsiteX17" fmla="*/ 139505 w 639907"/>
              <a:gd name="connsiteY17" fmla="*/ 60385 h 655608"/>
              <a:gd name="connsiteX18" fmla="*/ 165384 w 639907"/>
              <a:gd name="connsiteY18" fmla="*/ 43132 h 655608"/>
              <a:gd name="connsiteX19" fmla="*/ 217142 w 639907"/>
              <a:gd name="connsiteY19" fmla="*/ 25880 h 655608"/>
              <a:gd name="connsiteX20" fmla="*/ 243022 w 639907"/>
              <a:gd name="connsiteY20" fmla="*/ 17253 h 655608"/>
              <a:gd name="connsiteX21" fmla="*/ 312033 w 639907"/>
              <a:gd name="connsiteY21" fmla="*/ 0 h 655608"/>
              <a:gd name="connsiteX22" fmla="*/ 536320 w 639907"/>
              <a:gd name="connsiteY22" fmla="*/ 8627 h 655608"/>
              <a:gd name="connsiteX23" fmla="*/ 570825 w 639907"/>
              <a:gd name="connsiteY23" fmla="*/ 51759 h 655608"/>
              <a:gd name="connsiteX24" fmla="*/ 605331 w 639907"/>
              <a:gd name="connsiteY24" fmla="*/ 103517 h 655608"/>
              <a:gd name="connsiteX25" fmla="*/ 631210 w 639907"/>
              <a:gd name="connsiteY25" fmla="*/ 189782 h 655608"/>
              <a:gd name="connsiteX26" fmla="*/ 639837 w 639907"/>
              <a:gd name="connsiteY26" fmla="*/ 319178 h 65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39907" h="655608">
                <a:moveTo>
                  <a:pt x="588078" y="232914"/>
                </a:moveTo>
                <a:cubicBezTo>
                  <a:pt x="582791" y="264637"/>
                  <a:pt x="578063" y="296440"/>
                  <a:pt x="570825" y="327804"/>
                </a:cubicBezTo>
                <a:cubicBezTo>
                  <a:pt x="565493" y="350908"/>
                  <a:pt x="553573" y="396815"/>
                  <a:pt x="553573" y="396815"/>
                </a:cubicBezTo>
                <a:cubicBezTo>
                  <a:pt x="550537" y="427172"/>
                  <a:pt x="549427" y="502235"/>
                  <a:pt x="527693" y="534838"/>
                </a:cubicBezTo>
                <a:lnTo>
                  <a:pt x="510441" y="560717"/>
                </a:lnTo>
                <a:cubicBezTo>
                  <a:pt x="501152" y="597872"/>
                  <a:pt x="507834" y="596291"/>
                  <a:pt x="475935" y="621102"/>
                </a:cubicBezTo>
                <a:cubicBezTo>
                  <a:pt x="459567" y="633832"/>
                  <a:pt x="424176" y="655608"/>
                  <a:pt x="424176" y="655608"/>
                </a:cubicBezTo>
                <a:cubicBezTo>
                  <a:pt x="378169" y="652733"/>
                  <a:pt x="331687" y="654171"/>
                  <a:pt x="286154" y="646982"/>
                </a:cubicBezTo>
                <a:cubicBezTo>
                  <a:pt x="275913" y="645365"/>
                  <a:pt x="269276" y="634873"/>
                  <a:pt x="260274" y="629729"/>
                </a:cubicBezTo>
                <a:cubicBezTo>
                  <a:pt x="142343" y="562339"/>
                  <a:pt x="314954" y="669058"/>
                  <a:pt x="191263" y="586597"/>
                </a:cubicBezTo>
                <a:cubicBezTo>
                  <a:pt x="130872" y="546336"/>
                  <a:pt x="167257" y="575611"/>
                  <a:pt x="122252" y="543465"/>
                </a:cubicBezTo>
                <a:cubicBezTo>
                  <a:pt x="31805" y="478860"/>
                  <a:pt x="137098" y="554399"/>
                  <a:pt x="61867" y="491706"/>
                </a:cubicBezTo>
                <a:cubicBezTo>
                  <a:pt x="53902" y="485069"/>
                  <a:pt x="44614" y="480204"/>
                  <a:pt x="35988" y="474453"/>
                </a:cubicBezTo>
                <a:cubicBezTo>
                  <a:pt x="33112" y="465827"/>
                  <a:pt x="31872" y="456469"/>
                  <a:pt x="27361" y="448574"/>
                </a:cubicBezTo>
                <a:cubicBezTo>
                  <a:pt x="20228" y="436091"/>
                  <a:pt x="2471" y="428411"/>
                  <a:pt x="1482" y="414068"/>
                </a:cubicBezTo>
                <a:cubicBezTo>
                  <a:pt x="-3468" y="342294"/>
                  <a:pt x="5158" y="270182"/>
                  <a:pt x="10108" y="198408"/>
                </a:cubicBezTo>
                <a:cubicBezTo>
                  <a:pt x="11844" y="173235"/>
                  <a:pt x="33006" y="122262"/>
                  <a:pt x="53241" y="112144"/>
                </a:cubicBezTo>
                <a:cubicBezTo>
                  <a:pt x="106291" y="85618"/>
                  <a:pt x="77048" y="102023"/>
                  <a:pt x="139505" y="60385"/>
                </a:cubicBezTo>
                <a:cubicBezTo>
                  <a:pt x="148131" y="54634"/>
                  <a:pt x="155548" y="46410"/>
                  <a:pt x="165384" y="43132"/>
                </a:cubicBezTo>
                <a:lnTo>
                  <a:pt x="217142" y="25880"/>
                </a:lnTo>
                <a:cubicBezTo>
                  <a:pt x="225769" y="23004"/>
                  <a:pt x="234200" y="19458"/>
                  <a:pt x="243022" y="17253"/>
                </a:cubicBezTo>
                <a:lnTo>
                  <a:pt x="312033" y="0"/>
                </a:lnTo>
                <a:cubicBezTo>
                  <a:pt x="386795" y="2876"/>
                  <a:pt x="461900" y="928"/>
                  <a:pt x="536320" y="8627"/>
                </a:cubicBezTo>
                <a:cubicBezTo>
                  <a:pt x="568263" y="11932"/>
                  <a:pt x="560237" y="32702"/>
                  <a:pt x="570825" y="51759"/>
                </a:cubicBezTo>
                <a:cubicBezTo>
                  <a:pt x="580895" y="69885"/>
                  <a:pt x="605331" y="103517"/>
                  <a:pt x="605331" y="103517"/>
                </a:cubicBezTo>
                <a:cubicBezTo>
                  <a:pt x="626333" y="166524"/>
                  <a:pt x="618173" y="137633"/>
                  <a:pt x="631210" y="189782"/>
                </a:cubicBezTo>
                <a:cubicBezTo>
                  <a:pt x="641268" y="290352"/>
                  <a:pt x="639837" y="247148"/>
                  <a:pt x="639837" y="319178"/>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reeform 6"/>
          <p:cNvSpPr/>
          <p:nvPr/>
        </p:nvSpPr>
        <p:spPr>
          <a:xfrm>
            <a:off x="5840083" y="3552143"/>
            <a:ext cx="741872" cy="364249"/>
          </a:xfrm>
          <a:custGeom>
            <a:avLst/>
            <a:gdLst>
              <a:gd name="connsiteX0" fmla="*/ 0 w 741872"/>
              <a:gd name="connsiteY0" fmla="*/ 364249 h 364249"/>
              <a:gd name="connsiteX1" fmla="*/ 8626 w 741872"/>
              <a:gd name="connsiteY1" fmla="*/ 321117 h 364249"/>
              <a:gd name="connsiteX2" fmla="*/ 77638 w 741872"/>
              <a:gd name="connsiteY2" fmla="*/ 243480 h 364249"/>
              <a:gd name="connsiteX3" fmla="*/ 103517 w 741872"/>
              <a:gd name="connsiteY3" fmla="*/ 217600 h 364249"/>
              <a:gd name="connsiteX4" fmla="*/ 120770 w 741872"/>
              <a:gd name="connsiteY4" fmla="*/ 191721 h 364249"/>
              <a:gd name="connsiteX5" fmla="*/ 172528 w 741872"/>
              <a:gd name="connsiteY5" fmla="*/ 157215 h 364249"/>
              <a:gd name="connsiteX6" fmla="*/ 189781 w 741872"/>
              <a:gd name="connsiteY6" fmla="*/ 131336 h 364249"/>
              <a:gd name="connsiteX7" fmla="*/ 215660 w 741872"/>
              <a:gd name="connsiteY7" fmla="*/ 122710 h 364249"/>
              <a:gd name="connsiteX8" fmla="*/ 241540 w 741872"/>
              <a:gd name="connsiteY8" fmla="*/ 105457 h 364249"/>
              <a:gd name="connsiteX9" fmla="*/ 267419 w 741872"/>
              <a:gd name="connsiteY9" fmla="*/ 79578 h 364249"/>
              <a:gd name="connsiteX10" fmla="*/ 293298 w 741872"/>
              <a:gd name="connsiteY10" fmla="*/ 70951 h 364249"/>
              <a:gd name="connsiteX11" fmla="*/ 327804 w 741872"/>
              <a:gd name="connsiteY11" fmla="*/ 53699 h 364249"/>
              <a:gd name="connsiteX12" fmla="*/ 353683 w 741872"/>
              <a:gd name="connsiteY12" fmla="*/ 36446 h 364249"/>
              <a:gd name="connsiteX13" fmla="*/ 396815 w 741872"/>
              <a:gd name="connsiteY13" fmla="*/ 27819 h 364249"/>
              <a:gd name="connsiteX14" fmla="*/ 431321 w 741872"/>
              <a:gd name="connsiteY14" fmla="*/ 10566 h 364249"/>
              <a:gd name="connsiteX15" fmla="*/ 560717 w 741872"/>
              <a:gd name="connsiteY15" fmla="*/ 10566 h 364249"/>
              <a:gd name="connsiteX16" fmla="*/ 621102 w 741872"/>
              <a:gd name="connsiteY16" fmla="*/ 79578 h 364249"/>
              <a:gd name="connsiteX17" fmla="*/ 646981 w 741872"/>
              <a:gd name="connsiteY17" fmla="*/ 105457 h 364249"/>
              <a:gd name="connsiteX18" fmla="*/ 698740 w 741872"/>
              <a:gd name="connsiteY18" fmla="*/ 122710 h 364249"/>
              <a:gd name="connsiteX19" fmla="*/ 741872 w 741872"/>
              <a:gd name="connsiteY19" fmla="*/ 139963 h 364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41872" h="364249">
                <a:moveTo>
                  <a:pt x="0" y="364249"/>
                </a:moveTo>
                <a:cubicBezTo>
                  <a:pt x="2875" y="349872"/>
                  <a:pt x="3478" y="334845"/>
                  <a:pt x="8626" y="321117"/>
                </a:cubicBezTo>
                <a:cubicBezTo>
                  <a:pt x="17862" y="296488"/>
                  <a:pt x="69267" y="251851"/>
                  <a:pt x="77638" y="243480"/>
                </a:cubicBezTo>
                <a:cubicBezTo>
                  <a:pt x="86265" y="234853"/>
                  <a:pt x="96750" y="227751"/>
                  <a:pt x="103517" y="217600"/>
                </a:cubicBezTo>
                <a:cubicBezTo>
                  <a:pt x="109268" y="208974"/>
                  <a:pt x="112968" y="198548"/>
                  <a:pt x="120770" y="191721"/>
                </a:cubicBezTo>
                <a:cubicBezTo>
                  <a:pt x="136375" y="178067"/>
                  <a:pt x="172528" y="157215"/>
                  <a:pt x="172528" y="157215"/>
                </a:cubicBezTo>
                <a:cubicBezTo>
                  <a:pt x="178279" y="148589"/>
                  <a:pt x="181685" y="137813"/>
                  <a:pt x="189781" y="131336"/>
                </a:cubicBezTo>
                <a:cubicBezTo>
                  <a:pt x="196881" y="125656"/>
                  <a:pt x="207527" y="126776"/>
                  <a:pt x="215660" y="122710"/>
                </a:cubicBezTo>
                <a:cubicBezTo>
                  <a:pt x="224933" y="118073"/>
                  <a:pt x="233575" y="112094"/>
                  <a:pt x="241540" y="105457"/>
                </a:cubicBezTo>
                <a:cubicBezTo>
                  <a:pt x="250912" y="97647"/>
                  <a:pt x="257268" y="86345"/>
                  <a:pt x="267419" y="79578"/>
                </a:cubicBezTo>
                <a:cubicBezTo>
                  <a:pt x="274985" y="74534"/>
                  <a:pt x="284940" y="74533"/>
                  <a:pt x="293298" y="70951"/>
                </a:cubicBezTo>
                <a:cubicBezTo>
                  <a:pt x="305118" y="65885"/>
                  <a:pt x="316639" y="60079"/>
                  <a:pt x="327804" y="53699"/>
                </a:cubicBezTo>
                <a:cubicBezTo>
                  <a:pt x="336806" y="48555"/>
                  <a:pt x="343976" y="40086"/>
                  <a:pt x="353683" y="36446"/>
                </a:cubicBezTo>
                <a:cubicBezTo>
                  <a:pt x="367411" y="31298"/>
                  <a:pt x="382438" y="30695"/>
                  <a:pt x="396815" y="27819"/>
                </a:cubicBezTo>
                <a:cubicBezTo>
                  <a:pt x="408317" y="22068"/>
                  <a:pt x="419501" y="15632"/>
                  <a:pt x="431321" y="10566"/>
                </a:cubicBezTo>
                <a:cubicBezTo>
                  <a:pt x="479121" y="-9920"/>
                  <a:pt x="489748" y="4652"/>
                  <a:pt x="560717" y="10566"/>
                </a:cubicBezTo>
                <a:cubicBezTo>
                  <a:pt x="622540" y="103300"/>
                  <a:pt x="567187" y="34649"/>
                  <a:pt x="621102" y="79578"/>
                </a:cubicBezTo>
                <a:cubicBezTo>
                  <a:pt x="630474" y="87388"/>
                  <a:pt x="636317" y="99532"/>
                  <a:pt x="646981" y="105457"/>
                </a:cubicBezTo>
                <a:cubicBezTo>
                  <a:pt x="662879" y="114289"/>
                  <a:pt x="681487" y="116959"/>
                  <a:pt x="698740" y="122710"/>
                </a:cubicBezTo>
                <a:cubicBezTo>
                  <a:pt x="730721" y="133370"/>
                  <a:pt x="716485" y="127269"/>
                  <a:pt x="741872" y="139963"/>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reeform 7"/>
          <p:cNvSpPr/>
          <p:nvPr/>
        </p:nvSpPr>
        <p:spPr>
          <a:xfrm>
            <a:off x="6409606" y="3441939"/>
            <a:ext cx="241712" cy="534838"/>
          </a:xfrm>
          <a:custGeom>
            <a:avLst/>
            <a:gdLst>
              <a:gd name="connsiteX0" fmla="*/ 86333 w 241712"/>
              <a:gd name="connsiteY0" fmla="*/ 0 h 534838"/>
              <a:gd name="connsiteX1" fmla="*/ 129465 w 241712"/>
              <a:gd name="connsiteY1" fmla="*/ 43132 h 534838"/>
              <a:gd name="connsiteX2" fmla="*/ 138092 w 241712"/>
              <a:gd name="connsiteY2" fmla="*/ 69012 h 534838"/>
              <a:gd name="connsiteX3" fmla="*/ 155345 w 241712"/>
              <a:gd name="connsiteY3" fmla="*/ 94891 h 534838"/>
              <a:gd name="connsiteX4" fmla="*/ 181224 w 241712"/>
              <a:gd name="connsiteY4" fmla="*/ 146649 h 534838"/>
              <a:gd name="connsiteX5" fmla="*/ 189850 w 241712"/>
              <a:gd name="connsiteY5" fmla="*/ 172529 h 534838"/>
              <a:gd name="connsiteX6" fmla="*/ 224356 w 241712"/>
              <a:gd name="connsiteY6" fmla="*/ 224287 h 534838"/>
              <a:gd name="connsiteX7" fmla="*/ 224356 w 241712"/>
              <a:gd name="connsiteY7" fmla="*/ 301925 h 534838"/>
              <a:gd name="connsiteX8" fmla="*/ 198477 w 241712"/>
              <a:gd name="connsiteY8" fmla="*/ 310551 h 534838"/>
              <a:gd name="connsiteX9" fmla="*/ 181224 w 241712"/>
              <a:gd name="connsiteY9" fmla="*/ 336430 h 534838"/>
              <a:gd name="connsiteX10" fmla="*/ 155345 w 241712"/>
              <a:gd name="connsiteY10" fmla="*/ 353683 h 534838"/>
              <a:gd name="connsiteX11" fmla="*/ 129465 w 241712"/>
              <a:gd name="connsiteY11" fmla="*/ 379563 h 534838"/>
              <a:gd name="connsiteX12" fmla="*/ 94960 w 241712"/>
              <a:gd name="connsiteY12" fmla="*/ 439947 h 534838"/>
              <a:gd name="connsiteX13" fmla="*/ 60454 w 241712"/>
              <a:gd name="connsiteY13" fmla="*/ 465827 h 534838"/>
              <a:gd name="connsiteX14" fmla="*/ 25948 w 241712"/>
              <a:gd name="connsiteY14" fmla="*/ 517585 h 534838"/>
              <a:gd name="connsiteX15" fmla="*/ 69 w 241712"/>
              <a:gd name="connsiteY15" fmla="*/ 534838 h 53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712" h="534838">
                <a:moveTo>
                  <a:pt x="86333" y="0"/>
                </a:moveTo>
                <a:cubicBezTo>
                  <a:pt x="100710" y="14377"/>
                  <a:pt x="117265" y="26866"/>
                  <a:pt x="129465" y="43132"/>
                </a:cubicBezTo>
                <a:cubicBezTo>
                  <a:pt x="134921" y="50407"/>
                  <a:pt x="134025" y="60879"/>
                  <a:pt x="138092" y="69012"/>
                </a:cubicBezTo>
                <a:cubicBezTo>
                  <a:pt x="142729" y="78285"/>
                  <a:pt x="149594" y="86265"/>
                  <a:pt x="155345" y="94891"/>
                </a:cubicBezTo>
                <a:cubicBezTo>
                  <a:pt x="177028" y="159942"/>
                  <a:pt x="147778" y="79756"/>
                  <a:pt x="181224" y="146649"/>
                </a:cubicBezTo>
                <a:cubicBezTo>
                  <a:pt x="185291" y="154782"/>
                  <a:pt x="185434" y="164580"/>
                  <a:pt x="189850" y="172529"/>
                </a:cubicBezTo>
                <a:cubicBezTo>
                  <a:pt x="199920" y="190655"/>
                  <a:pt x="224356" y="224287"/>
                  <a:pt x="224356" y="224287"/>
                </a:cubicBezTo>
                <a:cubicBezTo>
                  <a:pt x="236053" y="259378"/>
                  <a:pt x="256733" y="276023"/>
                  <a:pt x="224356" y="301925"/>
                </a:cubicBezTo>
                <a:cubicBezTo>
                  <a:pt x="217256" y="307605"/>
                  <a:pt x="207103" y="307676"/>
                  <a:pt x="198477" y="310551"/>
                </a:cubicBezTo>
                <a:cubicBezTo>
                  <a:pt x="192726" y="319177"/>
                  <a:pt x="188555" y="329099"/>
                  <a:pt x="181224" y="336430"/>
                </a:cubicBezTo>
                <a:cubicBezTo>
                  <a:pt x="173893" y="343761"/>
                  <a:pt x="163310" y="347046"/>
                  <a:pt x="155345" y="353683"/>
                </a:cubicBezTo>
                <a:cubicBezTo>
                  <a:pt x="145973" y="361493"/>
                  <a:pt x="138092" y="370936"/>
                  <a:pt x="129465" y="379563"/>
                </a:cubicBezTo>
                <a:cubicBezTo>
                  <a:pt x="122698" y="393097"/>
                  <a:pt x="107154" y="427753"/>
                  <a:pt x="94960" y="439947"/>
                </a:cubicBezTo>
                <a:cubicBezTo>
                  <a:pt x="84794" y="450113"/>
                  <a:pt x="70006" y="455081"/>
                  <a:pt x="60454" y="465827"/>
                </a:cubicBezTo>
                <a:cubicBezTo>
                  <a:pt x="46678" y="481325"/>
                  <a:pt x="45619" y="511027"/>
                  <a:pt x="25948" y="517585"/>
                </a:cubicBezTo>
                <a:cubicBezTo>
                  <a:pt x="-2659" y="527121"/>
                  <a:pt x="69" y="517119"/>
                  <a:pt x="69" y="534838"/>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Slide Number Placeholder 10"/>
          <p:cNvSpPr>
            <a:spLocks noGrp="1"/>
          </p:cNvSpPr>
          <p:nvPr>
            <p:ph type="sldNum" sz="quarter" idx="12"/>
          </p:nvPr>
        </p:nvSpPr>
        <p:spPr/>
        <p:txBody>
          <a:bodyPr/>
          <a:lstStyle/>
          <a:p>
            <a:fld id="{B3DE6A19-2EAA-4C32-90E8-C719622181F1}" type="slidenum">
              <a:rPr lang="en-IN" smtClean="0"/>
              <a:t>4</a:t>
            </a:fld>
            <a:endParaRPr lang="en-IN"/>
          </a:p>
        </p:txBody>
      </p:sp>
      <p:sp>
        <p:nvSpPr>
          <p:cNvPr id="12" name="TextBox 11"/>
          <p:cNvSpPr txBox="1"/>
          <p:nvPr/>
        </p:nvSpPr>
        <p:spPr>
          <a:xfrm>
            <a:off x="838200" y="5520188"/>
            <a:ext cx="3360215" cy="338554"/>
          </a:xfrm>
          <a:prstGeom prst="rect">
            <a:avLst/>
          </a:prstGeom>
          <a:noFill/>
        </p:spPr>
        <p:txBody>
          <a:bodyPr wrap="none" rtlCol="0">
            <a:spAutoFit/>
          </a:bodyPr>
          <a:lstStyle/>
          <a:p>
            <a:r>
              <a:rPr lang="en-US" sz="1600" dirty="0">
                <a:latin typeface="Times New Roman" panose="02020603050405020304" pitchFamily="18" charset="0"/>
                <a:cs typeface="Times New Roman" panose="02020603050405020304" pitchFamily="18" charset="0"/>
              </a:rPr>
              <a:t>Source : https://tinyurl.com/mrmarxx5</a:t>
            </a:r>
            <a:endParaRPr lang="en-IN" sz="1600" dirty="0">
              <a:latin typeface="Times New Roman" panose="02020603050405020304" pitchFamily="18" charset="0"/>
              <a:cs typeface="Times New Roman" panose="02020603050405020304" pitchFamily="18" charset="0"/>
            </a:endParaRPr>
          </a:p>
        </p:txBody>
      </p:sp>
      <p:sp>
        <p:nvSpPr>
          <p:cNvPr id="13" name="TextBox 12"/>
          <p:cNvSpPr txBox="1"/>
          <p:nvPr/>
        </p:nvSpPr>
        <p:spPr>
          <a:xfrm>
            <a:off x="5840083" y="5671574"/>
            <a:ext cx="3360215" cy="338554"/>
          </a:xfrm>
          <a:prstGeom prst="rect">
            <a:avLst/>
          </a:prstGeom>
          <a:noFill/>
        </p:spPr>
        <p:txBody>
          <a:bodyPr wrap="none" rtlCol="0">
            <a:spAutoFit/>
          </a:bodyPr>
          <a:lstStyle/>
          <a:p>
            <a:r>
              <a:rPr lang="en-US" sz="1600" dirty="0">
                <a:latin typeface="Times New Roman" panose="02020603050405020304" pitchFamily="18" charset="0"/>
                <a:cs typeface="Times New Roman" panose="02020603050405020304" pitchFamily="18" charset="0"/>
              </a:rPr>
              <a:t>Source : https://tinyurl.com/mrmarxx5</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771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2"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Hunt for 3-D Printers</a:t>
            </a:r>
            <a:endParaRPr lang="en-IN" dirty="0"/>
          </a:p>
        </p:txBody>
      </p:sp>
      <p:sp>
        <p:nvSpPr>
          <p:cNvPr id="3" name="Content Placeholder 2"/>
          <p:cNvSpPr>
            <a:spLocks noGrp="1"/>
          </p:cNvSpPr>
          <p:nvPr>
            <p:ph idx="1"/>
          </p:nvPr>
        </p:nvSpPr>
        <p:spPr>
          <a:xfrm>
            <a:off x="838200" y="1825625"/>
            <a:ext cx="10515600" cy="1581809"/>
          </a:xfrm>
        </p:spPr>
        <p:txBody>
          <a:bodyPr/>
          <a:lstStyle/>
          <a:p>
            <a:r>
              <a:rPr lang="en-US" dirty="0"/>
              <a:t>First Shop : Shop A = 188/200 Reviews</a:t>
            </a:r>
          </a:p>
          <a:p>
            <a:r>
              <a:rPr lang="en-US" dirty="0"/>
              <a:t>Second Shop : Shop B = 48/50 Reviews</a:t>
            </a:r>
          </a:p>
          <a:p>
            <a:r>
              <a:rPr lang="en-US" dirty="0"/>
              <a:t>Third Shop : Shop C = 10/10 Reviews</a:t>
            </a:r>
            <a:endParaRPr lang="en-IN" dirty="0"/>
          </a:p>
        </p:txBody>
      </p:sp>
      <p:sp>
        <p:nvSpPr>
          <p:cNvPr id="4" name="TextBox 3"/>
          <p:cNvSpPr txBox="1"/>
          <p:nvPr/>
        </p:nvSpPr>
        <p:spPr>
          <a:xfrm>
            <a:off x="760563" y="3899930"/>
            <a:ext cx="10515600" cy="1384995"/>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Shop A : 93% success</a:t>
            </a:r>
          </a:p>
          <a:p>
            <a:pPr marL="285750" indent="-28575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Shop B : 96% success</a:t>
            </a:r>
          </a:p>
          <a:p>
            <a:pPr marL="285750" indent="-28575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Shop C : 100% success</a:t>
            </a:r>
            <a:endParaRPr lang="en-IN" sz="2800" dirty="0">
              <a:latin typeface="Times New Roman" panose="02020603050405020304" pitchFamily="18" charset="0"/>
              <a:cs typeface="Times New Roman" panose="02020603050405020304" pitchFamily="18" charset="0"/>
            </a:endParaRPr>
          </a:p>
        </p:txBody>
      </p:sp>
      <p:sp>
        <p:nvSpPr>
          <p:cNvPr id="5" name="Left Arrow 4"/>
          <p:cNvSpPr/>
          <p:nvPr/>
        </p:nvSpPr>
        <p:spPr>
          <a:xfrm>
            <a:off x="6909759" y="1825625"/>
            <a:ext cx="2725947" cy="4572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Left Arrow 5"/>
          <p:cNvSpPr/>
          <p:nvPr/>
        </p:nvSpPr>
        <p:spPr>
          <a:xfrm>
            <a:off x="4649637" y="4381080"/>
            <a:ext cx="3476446" cy="42269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Slide Number Placeholder 8"/>
          <p:cNvSpPr>
            <a:spLocks noGrp="1"/>
          </p:cNvSpPr>
          <p:nvPr>
            <p:ph type="sldNum" sz="quarter" idx="12"/>
          </p:nvPr>
        </p:nvSpPr>
        <p:spPr/>
        <p:txBody>
          <a:bodyPr/>
          <a:lstStyle/>
          <a:p>
            <a:fld id="{B3DE6A19-2EAA-4C32-90E8-C719622181F1}" type="slidenum">
              <a:rPr lang="en-IN" smtClean="0"/>
              <a:t>5</a:t>
            </a:fld>
            <a:endParaRPr lang="en-IN"/>
          </a:p>
        </p:txBody>
      </p:sp>
    </p:spTree>
    <p:extLst>
      <p:ext uri="{BB962C8B-B14F-4D97-AF65-F5344CB8AC3E}">
        <p14:creationId xmlns:p14="http://schemas.microsoft.com/office/powerpoint/2010/main" val="3070772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Apply!</a:t>
            </a:r>
            <a:endParaRPr lang="en-IN" dirty="0"/>
          </a:p>
        </p:txBody>
      </p:sp>
      <p:sp>
        <p:nvSpPr>
          <p:cNvPr id="3" name="Content Placeholder 2"/>
          <p:cNvSpPr>
            <a:spLocks noGrp="1"/>
          </p:cNvSpPr>
          <p:nvPr>
            <p:ph idx="1"/>
          </p:nvPr>
        </p:nvSpPr>
        <p:spPr/>
        <p:txBody>
          <a:bodyPr/>
          <a:lstStyle/>
          <a:p>
            <a:r>
              <a:rPr lang="en-US" dirty="0"/>
              <a:t>Laplace adds : +2 to total, +1 to the success</a:t>
            </a:r>
          </a:p>
          <a:p>
            <a:r>
              <a:rPr lang="en-US" dirty="0"/>
              <a:t>Shop A : original = 188/200 = 94%</a:t>
            </a:r>
          </a:p>
          <a:p>
            <a:r>
              <a:rPr lang="en-US" dirty="0"/>
              <a:t>New : 189/202 = 93.5%</a:t>
            </a:r>
          </a:p>
          <a:p>
            <a:r>
              <a:rPr lang="en-US" dirty="0"/>
              <a:t>Shop B : original = 48/50 = 96%</a:t>
            </a:r>
          </a:p>
          <a:p>
            <a:r>
              <a:rPr lang="en-US" dirty="0"/>
              <a:t>New : 49/52 = 94.2%</a:t>
            </a:r>
          </a:p>
          <a:p>
            <a:r>
              <a:rPr lang="en-US" dirty="0"/>
              <a:t>Shop C : original = 10/10 = 100%</a:t>
            </a:r>
          </a:p>
          <a:p>
            <a:r>
              <a:rPr lang="en-US" dirty="0"/>
              <a:t>New : 11/12 = 91.6%</a:t>
            </a:r>
          </a:p>
          <a:p>
            <a:endParaRPr lang="en-IN" dirty="0"/>
          </a:p>
        </p:txBody>
      </p:sp>
      <p:sp>
        <p:nvSpPr>
          <p:cNvPr id="6" name="Slide Number Placeholder 5"/>
          <p:cNvSpPr>
            <a:spLocks noGrp="1"/>
          </p:cNvSpPr>
          <p:nvPr>
            <p:ph type="sldNum" sz="quarter" idx="12"/>
          </p:nvPr>
        </p:nvSpPr>
        <p:spPr/>
        <p:txBody>
          <a:bodyPr/>
          <a:lstStyle/>
          <a:p>
            <a:fld id="{B3DE6A19-2EAA-4C32-90E8-C719622181F1}" type="slidenum">
              <a:rPr lang="en-IN" smtClean="0"/>
              <a:t>6</a:t>
            </a:fld>
            <a:endParaRPr lang="en-IN"/>
          </a:p>
        </p:txBody>
      </p:sp>
    </p:spTree>
    <p:extLst>
      <p:ext uri="{BB962C8B-B14F-4D97-AF65-F5344CB8AC3E}">
        <p14:creationId xmlns:p14="http://schemas.microsoft.com/office/powerpoint/2010/main" val="3237458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Happy Customer!</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95108" y="1825625"/>
            <a:ext cx="5801784" cy="4351338"/>
          </a:xfrm>
        </p:spPr>
      </p:pic>
      <p:sp>
        <p:nvSpPr>
          <p:cNvPr id="6" name="Slide Number Placeholder 5"/>
          <p:cNvSpPr>
            <a:spLocks noGrp="1"/>
          </p:cNvSpPr>
          <p:nvPr>
            <p:ph type="sldNum" sz="quarter" idx="12"/>
          </p:nvPr>
        </p:nvSpPr>
        <p:spPr/>
        <p:txBody>
          <a:bodyPr/>
          <a:lstStyle/>
          <a:p>
            <a:fld id="{B3DE6A19-2EAA-4C32-90E8-C719622181F1}" type="slidenum">
              <a:rPr lang="en-IN" smtClean="0"/>
              <a:t>7</a:t>
            </a:fld>
            <a:endParaRPr lang="en-IN"/>
          </a:p>
        </p:txBody>
      </p:sp>
    </p:spTree>
    <p:extLst>
      <p:ext uri="{BB962C8B-B14F-4D97-AF65-F5344CB8AC3E}">
        <p14:creationId xmlns:p14="http://schemas.microsoft.com/office/powerpoint/2010/main" val="24282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Laplace’s Rule of Succession</a:t>
            </a:r>
            <a:endParaRPr lang="en-IN" dirty="0"/>
          </a:p>
        </p:txBody>
      </p:sp>
      <p:sp>
        <p:nvSpPr>
          <p:cNvPr id="3" name="Content Placeholder 2"/>
          <p:cNvSpPr>
            <a:spLocks noGrp="1"/>
          </p:cNvSpPr>
          <p:nvPr>
            <p:ph idx="1"/>
          </p:nvPr>
        </p:nvSpPr>
        <p:spPr/>
        <p:txBody>
          <a:bodyPr/>
          <a:lstStyle/>
          <a:p>
            <a:r>
              <a:rPr lang="en-US" dirty="0"/>
              <a:t>In a given sample space and success rate,</a:t>
            </a:r>
          </a:p>
          <a:p>
            <a:r>
              <a:rPr lang="en-US" dirty="0"/>
              <a:t>Introduce </a:t>
            </a:r>
            <a:r>
              <a:rPr lang="en-US" b="1" dirty="0"/>
              <a:t>one success and one failure</a:t>
            </a:r>
            <a:r>
              <a:rPr lang="en-US" dirty="0"/>
              <a:t> observation in the sample space.</a:t>
            </a:r>
          </a:p>
          <a:p>
            <a:r>
              <a:rPr lang="en-US" dirty="0"/>
              <a:t>Calculate the </a:t>
            </a:r>
            <a:r>
              <a:rPr lang="en-US" b="1" dirty="0"/>
              <a:t>new success rate</a:t>
            </a:r>
            <a:r>
              <a:rPr lang="en-US" dirty="0"/>
              <a:t>, which should be a close approximation of your own observation.</a:t>
            </a:r>
          </a:p>
          <a:p>
            <a:r>
              <a:rPr lang="en-US" dirty="0"/>
              <a:t>If the change in the rates is significant, the sample space is not </a:t>
            </a:r>
            <a:r>
              <a:rPr lang="en-US" b="1" dirty="0"/>
              <a:t>mature enough </a:t>
            </a:r>
            <a:r>
              <a:rPr lang="en-US" dirty="0"/>
              <a:t>to be trusted.</a:t>
            </a:r>
            <a:endParaRPr lang="en-IN" dirty="0"/>
          </a:p>
        </p:txBody>
      </p:sp>
      <p:sp>
        <p:nvSpPr>
          <p:cNvPr id="6" name="Slide Number Placeholder 5"/>
          <p:cNvSpPr>
            <a:spLocks noGrp="1"/>
          </p:cNvSpPr>
          <p:nvPr>
            <p:ph type="sldNum" sz="quarter" idx="12"/>
          </p:nvPr>
        </p:nvSpPr>
        <p:spPr/>
        <p:txBody>
          <a:bodyPr/>
          <a:lstStyle/>
          <a:p>
            <a:fld id="{B3DE6A19-2EAA-4C32-90E8-C719622181F1}" type="slidenum">
              <a:rPr lang="en-IN" smtClean="0"/>
              <a:t>8</a:t>
            </a:fld>
            <a:endParaRPr lang="en-IN"/>
          </a:p>
        </p:txBody>
      </p:sp>
    </p:spTree>
    <p:extLst>
      <p:ext uri="{BB962C8B-B14F-4D97-AF65-F5344CB8AC3E}">
        <p14:creationId xmlns:p14="http://schemas.microsoft.com/office/powerpoint/2010/main" val="3148460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A Simpler Model:</a:t>
            </a:r>
            <a:endParaRPr lang="en-IN" dirty="0"/>
          </a:p>
        </p:txBody>
      </p:sp>
      <p:sp>
        <p:nvSpPr>
          <p:cNvPr id="5" name="Subtitle 4"/>
          <p:cNvSpPr>
            <a:spLocks noGrp="1"/>
          </p:cNvSpPr>
          <p:nvPr>
            <p:ph type="subTitle" idx="1"/>
          </p:nvPr>
        </p:nvSpPr>
        <p:spPr/>
        <p:txBody>
          <a:bodyPr/>
          <a:lstStyle/>
          <a:p>
            <a:r>
              <a:rPr lang="en-US" dirty="0"/>
              <a:t>-The Coin Flip</a:t>
            </a:r>
            <a:endParaRPr lang="en-IN" dirty="0"/>
          </a:p>
        </p:txBody>
      </p:sp>
      <p:sp>
        <p:nvSpPr>
          <p:cNvPr id="6" name="Slide Number Placeholder 5"/>
          <p:cNvSpPr>
            <a:spLocks noGrp="1"/>
          </p:cNvSpPr>
          <p:nvPr>
            <p:ph type="sldNum" sz="quarter" idx="12"/>
          </p:nvPr>
        </p:nvSpPr>
        <p:spPr>
          <a:xfrm>
            <a:off x="803695" y="6304592"/>
            <a:ext cx="2743200" cy="365125"/>
          </a:xfrm>
        </p:spPr>
        <p:txBody>
          <a:bodyPr/>
          <a:lstStyle/>
          <a:p>
            <a:fld id="{B3DE6A19-2EAA-4C32-90E8-C719622181F1}" type="slidenum">
              <a:rPr lang="en-IN" smtClean="0"/>
              <a:t>9</a:t>
            </a:fld>
            <a:endParaRPr lang="en-IN"/>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2752" y="194545"/>
            <a:ext cx="3770376" cy="2867610"/>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4520" y="3062155"/>
            <a:ext cx="3868608" cy="2881446"/>
          </a:xfrm>
          <a:prstGeom prst="rect">
            <a:avLst/>
          </a:prstGeom>
        </p:spPr>
      </p:pic>
    </p:spTree>
    <p:extLst>
      <p:ext uri="{BB962C8B-B14F-4D97-AF65-F5344CB8AC3E}">
        <p14:creationId xmlns:p14="http://schemas.microsoft.com/office/powerpoint/2010/main" val="2571524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Office Theme">
  <a:themeElements>
    <a:clrScheme name="UWindsor Yellow">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Presentations_Template</Template>
  <TotalTime>9744</TotalTime>
  <Words>1676</Words>
  <Application>Microsoft Office PowerPoint</Application>
  <PresentationFormat>Widescreen</PresentationFormat>
  <Paragraphs>187</Paragraphs>
  <Slides>25</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Cambria Math</vt:lpstr>
      <vt:lpstr>Times New Roman</vt:lpstr>
      <vt:lpstr>1_Office Theme</vt:lpstr>
      <vt:lpstr>Expectation Maximization</vt:lpstr>
      <vt:lpstr>Will I do good?</vt:lpstr>
      <vt:lpstr>A Real Life Problem</vt:lpstr>
      <vt:lpstr>The Hunt for 3-D Printers</vt:lpstr>
      <vt:lpstr>The Hunt for 3-D Printers</vt:lpstr>
      <vt:lpstr>Let’s Apply!</vt:lpstr>
      <vt:lpstr>A Happy Customer!</vt:lpstr>
      <vt:lpstr>Laplace’s Rule of Succession</vt:lpstr>
      <vt:lpstr>A Simpler Model:</vt:lpstr>
      <vt:lpstr>Central Limit Theorem</vt:lpstr>
      <vt:lpstr>Probability Densities</vt:lpstr>
      <vt:lpstr>Probability density function</vt:lpstr>
      <vt:lpstr>A Quick Review:</vt:lpstr>
      <vt:lpstr>Attempt to Arrive at a Rigorous Approach</vt:lpstr>
      <vt:lpstr>Expectation Maximization</vt:lpstr>
      <vt:lpstr>Expectation Maximization(contd…)</vt:lpstr>
      <vt:lpstr>Review of the process</vt:lpstr>
      <vt:lpstr>The General Process - Definitions</vt:lpstr>
      <vt:lpstr>Step 1: Allocating Parameters</vt:lpstr>
      <vt:lpstr>Step 2: Maximization of Parameters</vt:lpstr>
      <vt:lpstr>Advantages of EM</vt:lpstr>
      <vt:lpstr>Disadvantages of EM</vt:lpstr>
      <vt:lpstr>Application of EM</vt:lpstr>
      <vt:lpstr>Appendix</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Expectation Maximization</dc:title>
  <dc:creator>lenovo</dc:creator>
  <cp:lastModifiedBy>Jiayuan Wang</cp:lastModifiedBy>
  <cp:revision>42</cp:revision>
  <dcterms:created xsi:type="dcterms:W3CDTF">2023-10-27T23:45:53Z</dcterms:created>
  <dcterms:modified xsi:type="dcterms:W3CDTF">2023-11-09T16:09:22Z</dcterms:modified>
</cp:coreProperties>
</file>

<file path=docProps/thumbnail.jpeg>
</file>